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9" r:id="rId4"/>
    <p:sldId id="258" r:id="rId5"/>
    <p:sldId id="263" r:id="rId6"/>
    <p:sldId id="265" r:id="rId7"/>
    <p:sldId id="266" r:id="rId8"/>
    <p:sldId id="268" r:id="rId9"/>
    <p:sldId id="269" r:id="rId10"/>
    <p:sldId id="270" r:id="rId11"/>
    <p:sldId id="272" r:id="rId12"/>
    <p:sldId id="271" r:id="rId13"/>
    <p:sldId id="273" r:id="rId14"/>
    <p:sldId id="274" r:id="rId15"/>
    <p:sldId id="267" r:id="rId16"/>
    <p:sldId id="275" r:id="rId17"/>
    <p:sldId id="276" r:id="rId18"/>
    <p:sldId id="264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9FB8F1-95A6-4F92-BBF6-6238239D7C01}" v="93" dt="2025-05-30T01:53:29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403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viz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vizu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vizu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vizu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vizu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vizu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vizu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vizu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vizu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vizu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vizu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>
                <a:latin typeface="Avenir Next LT Pro" panose="020B0504020202020204" pitchFamily="34" charset="0"/>
              </a:rPr>
              <a:t>Accuracy Across Eccentricity by Walker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Sheet1!$H$22</c:f>
              <c:strCache>
                <c:ptCount val="1"/>
                <c:pt idx="0">
                  <c:v>FO</c:v>
                </c:pt>
              </c:strCache>
            </c:strRef>
          </c:tx>
          <c:spPr>
            <a:ln w="2222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DCA01F"/>
              </a:solidFill>
              <a:ln w="12700">
                <a:solidFill>
                  <a:srgbClr val="FFC000"/>
                </a:solidFill>
              </a:ln>
              <a:effectLst/>
            </c:spPr>
          </c:marker>
          <c:val>
            <c:numRef>
              <c:f>Sheet1!$H$23:$H$25</c:f>
              <c:numCache>
                <c:formatCode>General</c:formatCode>
                <c:ptCount val="3"/>
                <c:pt idx="0">
                  <c:v>99.3</c:v>
                </c:pt>
                <c:pt idx="1">
                  <c:v>93.9</c:v>
                </c:pt>
                <c:pt idx="2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714-4F8C-9A7B-84C2A084C779}"/>
            </c:ext>
          </c:extLst>
        </c:ser>
        <c:ser>
          <c:idx val="1"/>
          <c:order val="1"/>
          <c:tx>
            <c:strRef>
              <c:f>Sheet1!$I$22</c:f>
              <c:strCache>
                <c:ptCount val="1"/>
                <c:pt idx="0">
                  <c:v>SO</c:v>
                </c:pt>
              </c:strCache>
            </c:strRef>
          </c:tx>
          <c:spPr>
            <a:ln w="22225" cap="rnd">
              <a:solidFill>
                <a:srgbClr val="DA713B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DA713B"/>
              </a:solidFill>
              <a:ln w="12700">
                <a:solidFill>
                  <a:srgbClr val="DA713B"/>
                </a:solidFill>
              </a:ln>
              <a:effectLst/>
            </c:spPr>
          </c:marker>
          <c:val>
            <c:numRef>
              <c:f>Sheet1!$I$23:$I$25</c:f>
              <c:numCache>
                <c:formatCode>General</c:formatCode>
                <c:ptCount val="3"/>
                <c:pt idx="0">
                  <c:v>90.1</c:v>
                </c:pt>
                <c:pt idx="1">
                  <c:v>78.400000000000006</c:v>
                </c:pt>
                <c:pt idx="2">
                  <c:v>49.1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1714-4F8C-9A7B-84C2A084C779}"/>
            </c:ext>
          </c:extLst>
        </c:ser>
        <c:ser>
          <c:idx val="2"/>
          <c:order val="2"/>
          <c:tx>
            <c:strRef>
              <c:f>Sheet1!$J$22</c:f>
              <c:strCache>
                <c:ptCount val="1"/>
                <c:pt idx="0">
                  <c:v>ME</c:v>
                </c:pt>
              </c:strCache>
            </c:strRef>
          </c:tx>
          <c:spPr>
            <a:ln w="22225" cap="rnd">
              <a:solidFill>
                <a:srgbClr val="DC456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DC4561"/>
              </a:solidFill>
              <a:ln w="12700">
                <a:solidFill>
                  <a:srgbClr val="DC4561"/>
                </a:solidFill>
              </a:ln>
              <a:effectLst/>
            </c:spPr>
          </c:marker>
          <c:val>
            <c:numRef>
              <c:f>Sheet1!$J$23:$J$25</c:f>
              <c:numCache>
                <c:formatCode>General</c:formatCode>
                <c:ptCount val="3"/>
                <c:pt idx="0">
                  <c:v>92.3</c:v>
                </c:pt>
                <c:pt idx="1">
                  <c:v>53.6</c:v>
                </c:pt>
                <c:pt idx="2">
                  <c:v>27.5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1714-4F8C-9A7B-84C2A084C7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7370752"/>
        <c:axId val="217367392"/>
      </c:lineChart>
      <c:catAx>
        <c:axId val="217370752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Eccentricity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  <a:alpha val="3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7367392"/>
        <c:crosses val="autoZero"/>
        <c:auto val="1"/>
        <c:lblAlgn val="ctr"/>
        <c:lblOffset val="100"/>
        <c:noMultiLvlLbl val="0"/>
      </c:catAx>
      <c:valAx>
        <c:axId val="217367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7370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Sheet1!$AE$54</c:f>
              <c:strCache>
                <c:ptCount val="1"/>
                <c:pt idx="0">
                  <c:v>FO</c:v>
                </c:pt>
              </c:strCache>
            </c:strRef>
          </c:tx>
          <c:spPr>
            <a:ln w="47625" cap="rnd">
              <a:solidFill>
                <a:srgbClr val="DA9F1F"/>
              </a:solidFill>
              <a:round/>
            </a:ln>
            <a:effectLst/>
          </c:spPr>
          <c:marker>
            <c:symbol val="none"/>
          </c:marker>
          <c:val>
            <c:numRef>
              <c:f>Sheet1!$AF$54:$AH$54</c:f>
              <c:numCache>
                <c:formatCode>General</c:formatCode>
                <c:ptCount val="3"/>
                <c:pt idx="0">
                  <c:v>3</c:v>
                </c:pt>
                <c:pt idx="1">
                  <c:v>2.88</c:v>
                </c:pt>
                <c:pt idx="2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CA2-4890-B2C1-717515C6C54F}"/>
            </c:ext>
          </c:extLst>
        </c:ser>
        <c:ser>
          <c:idx val="1"/>
          <c:order val="1"/>
          <c:tx>
            <c:strRef>
              <c:f>Sheet1!$AE$55</c:f>
              <c:strCache>
                <c:ptCount val="1"/>
                <c:pt idx="0">
                  <c:v>ME</c:v>
                </c:pt>
              </c:strCache>
            </c:strRef>
          </c:tx>
          <c:spPr>
            <a:ln w="47625" cap="rnd">
              <a:solidFill>
                <a:srgbClr val="DC456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Sheet1!$AF$55:$AH$55</c:f>
              <c:numCache>
                <c:formatCode>General</c:formatCode>
                <c:ptCount val="3"/>
                <c:pt idx="0">
                  <c:v>2.62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CCA2-4890-B2C1-717515C6C54F}"/>
            </c:ext>
          </c:extLst>
        </c:ser>
        <c:ser>
          <c:idx val="2"/>
          <c:order val="2"/>
          <c:tx>
            <c:strRef>
              <c:f>Sheet1!$AE$56</c:f>
              <c:strCache>
                <c:ptCount val="1"/>
                <c:pt idx="0">
                  <c:v>SO</c:v>
                </c:pt>
              </c:strCache>
            </c:strRef>
          </c:tx>
          <c:spPr>
            <a:ln w="47625" cap="rnd">
              <a:solidFill>
                <a:srgbClr val="DA713B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Sheet1!$AF$56:$AH$56</c:f>
              <c:numCache>
                <c:formatCode>General</c:formatCode>
                <c:ptCount val="3"/>
                <c:pt idx="0">
                  <c:v>3</c:v>
                </c:pt>
                <c:pt idx="1">
                  <c:v>2.12</c:v>
                </c:pt>
                <c:pt idx="2">
                  <c:v>1.62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CCA2-4890-B2C1-717515C6C5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8619872"/>
        <c:axId val="258624672"/>
      </c:lineChart>
      <c:catAx>
        <c:axId val="258619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8624672"/>
        <c:crosses val="autoZero"/>
        <c:auto val="1"/>
        <c:lblAlgn val="ctr"/>
        <c:lblOffset val="100"/>
        <c:noMultiLvlLbl val="0"/>
      </c:catAx>
      <c:valAx>
        <c:axId val="258624672"/>
        <c:scaling>
          <c:orientation val="minMax"/>
          <c:max val="3.5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25861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Sheet1!$AE$51</c:f>
              <c:strCache>
                <c:ptCount val="1"/>
                <c:pt idx="0">
                  <c:v>FO</c:v>
                </c:pt>
              </c:strCache>
            </c:strRef>
          </c:tx>
          <c:spPr>
            <a:ln w="47625" cap="rnd">
              <a:solidFill>
                <a:srgbClr val="DA9F1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Sheet1!$AF$51:$AH$51</c:f>
              <c:numCache>
                <c:formatCode>General</c:formatCode>
                <c:ptCount val="3"/>
                <c:pt idx="0">
                  <c:v>3</c:v>
                </c:pt>
                <c:pt idx="1">
                  <c:v>2.91</c:v>
                </c:pt>
                <c:pt idx="2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189-493F-9B07-BCDD6D6957C2}"/>
            </c:ext>
          </c:extLst>
        </c:ser>
        <c:ser>
          <c:idx val="1"/>
          <c:order val="1"/>
          <c:tx>
            <c:strRef>
              <c:f>Sheet1!$AE$52</c:f>
              <c:strCache>
                <c:ptCount val="1"/>
                <c:pt idx="0">
                  <c:v>ME</c:v>
                </c:pt>
              </c:strCache>
            </c:strRef>
          </c:tx>
          <c:spPr>
            <a:ln w="47625" cap="rnd">
              <a:solidFill>
                <a:srgbClr val="DC456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Sheet1!$AF$52:$AH$52</c:f>
              <c:numCache>
                <c:formatCode>General</c:formatCode>
                <c:ptCount val="3"/>
                <c:pt idx="0">
                  <c:v>2.73</c:v>
                </c:pt>
                <c:pt idx="1">
                  <c:v>2.2799999999999998</c:v>
                </c:pt>
                <c:pt idx="2">
                  <c:v>2.81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C189-493F-9B07-BCDD6D6957C2}"/>
            </c:ext>
          </c:extLst>
        </c:ser>
        <c:ser>
          <c:idx val="2"/>
          <c:order val="2"/>
          <c:tx>
            <c:strRef>
              <c:f>Sheet1!$AE$53</c:f>
              <c:strCache>
                <c:ptCount val="1"/>
                <c:pt idx="0">
                  <c:v>SO</c:v>
                </c:pt>
              </c:strCache>
            </c:strRef>
          </c:tx>
          <c:spPr>
            <a:ln w="47625" cap="rnd">
              <a:solidFill>
                <a:srgbClr val="DA713B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Sheet1!$AF$53:$AH$53</c:f>
              <c:numCache>
                <c:formatCode>General</c:formatCode>
                <c:ptCount val="3"/>
                <c:pt idx="0">
                  <c:v>3</c:v>
                </c:pt>
                <c:pt idx="1">
                  <c:v>2.59</c:v>
                </c:pt>
                <c:pt idx="2">
                  <c:v>1.63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C189-493F-9B07-BCDD6D6957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58619872"/>
        <c:axId val="258624672"/>
      </c:lineChart>
      <c:catAx>
        <c:axId val="258619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8624672"/>
        <c:crosses val="autoZero"/>
        <c:auto val="1"/>
        <c:lblAlgn val="ctr"/>
        <c:lblOffset val="100"/>
        <c:noMultiLvlLbl val="0"/>
      </c:catAx>
      <c:valAx>
        <c:axId val="258624672"/>
        <c:scaling>
          <c:orientation val="minMax"/>
          <c:max val="3.5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25861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Sheet1!$AE$57</c:f>
              <c:strCache>
                <c:ptCount val="1"/>
                <c:pt idx="0">
                  <c:v>FO</c:v>
                </c:pt>
              </c:strCache>
            </c:strRef>
          </c:tx>
          <c:spPr>
            <a:ln w="47625" cap="rnd">
              <a:solidFill>
                <a:srgbClr val="DA9F1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Sheet1!$AF$57:$AH$57</c:f>
              <c:numCache>
                <c:formatCode>General</c:formatCode>
                <c:ptCount val="3"/>
                <c:pt idx="0">
                  <c:v>2.88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F6-40C1-8D85-8D4EA51B4EEA}"/>
            </c:ext>
          </c:extLst>
        </c:ser>
        <c:ser>
          <c:idx val="1"/>
          <c:order val="1"/>
          <c:tx>
            <c:strRef>
              <c:f>Sheet1!$AE$58</c:f>
              <c:strCache>
                <c:ptCount val="1"/>
                <c:pt idx="0">
                  <c:v>ME</c:v>
                </c:pt>
              </c:strCache>
            </c:strRef>
          </c:tx>
          <c:spPr>
            <a:ln w="47625" cap="rnd">
              <a:solidFill>
                <a:srgbClr val="DC456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Sheet1!$AF$58:$AH$58</c:f>
              <c:numCache>
                <c:formatCode>General</c:formatCode>
                <c:ptCount val="3"/>
                <c:pt idx="0">
                  <c:v>1.94</c:v>
                </c:pt>
                <c:pt idx="1">
                  <c:v>2.31</c:v>
                </c:pt>
                <c:pt idx="2">
                  <c:v>2.57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F6-40C1-8D85-8D4EA51B4EEA}"/>
            </c:ext>
          </c:extLst>
        </c:ser>
        <c:ser>
          <c:idx val="2"/>
          <c:order val="2"/>
          <c:tx>
            <c:strRef>
              <c:f>Sheet1!$AE$59</c:f>
              <c:strCache>
                <c:ptCount val="1"/>
                <c:pt idx="0">
                  <c:v>SO</c:v>
                </c:pt>
              </c:strCache>
            </c:strRef>
          </c:tx>
          <c:spPr>
            <a:ln w="47625" cap="rnd">
              <a:solidFill>
                <a:srgbClr val="DA713B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Sheet1!$AF$59:$AH$59</c:f>
              <c:numCache>
                <c:formatCode>General</c:formatCode>
                <c:ptCount val="3"/>
                <c:pt idx="0">
                  <c:v>2.2000000000000002</c:v>
                </c:pt>
                <c:pt idx="1">
                  <c:v>2.06</c:v>
                </c:pt>
                <c:pt idx="2">
                  <c:v>1.07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F6-40C1-8D85-8D4EA51B4EE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58619872"/>
        <c:axId val="258624672"/>
      </c:lineChart>
      <c:catAx>
        <c:axId val="258619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8624672"/>
        <c:crosses val="autoZero"/>
        <c:auto val="1"/>
        <c:lblAlgn val="ctr"/>
        <c:lblOffset val="100"/>
        <c:noMultiLvlLbl val="0"/>
      </c:catAx>
      <c:valAx>
        <c:axId val="258624672"/>
        <c:scaling>
          <c:orientation val="minMax"/>
          <c:max val="3.5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25861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04784626446174E-2"/>
          <c:y val="0.11830878326270072"/>
          <c:w val="0.91883274869090936"/>
          <c:h val="0.81408619773004176"/>
        </c:manualLayout>
      </c:layout>
      <c:lineChart>
        <c:grouping val="standard"/>
        <c:varyColors val="0"/>
        <c:ser>
          <c:idx val="0"/>
          <c:order val="0"/>
          <c:tx>
            <c:strRef>
              <c:f>Sheet1!$AE$60</c:f>
              <c:strCache>
                <c:ptCount val="1"/>
                <c:pt idx="0">
                  <c:v>FO</c:v>
                </c:pt>
              </c:strCache>
            </c:strRef>
          </c:tx>
          <c:spPr>
            <a:ln w="47625" cap="rnd">
              <a:solidFill>
                <a:srgbClr val="DA9F1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Sheet1!$AF$60:$AH$60</c:f>
              <c:numCache>
                <c:formatCode>General</c:formatCode>
                <c:ptCount val="3"/>
                <c:pt idx="0">
                  <c:v>2.88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5E2F-4676-B488-2867506C487C}"/>
            </c:ext>
          </c:extLst>
        </c:ser>
        <c:ser>
          <c:idx val="1"/>
          <c:order val="1"/>
          <c:tx>
            <c:strRef>
              <c:f>Sheet1!$AE$61</c:f>
              <c:strCache>
                <c:ptCount val="1"/>
                <c:pt idx="0">
                  <c:v>ME</c:v>
                </c:pt>
              </c:strCache>
            </c:strRef>
          </c:tx>
          <c:spPr>
            <a:ln w="47625" cap="rnd">
              <a:solidFill>
                <a:srgbClr val="DC456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Sheet1!$AF$61:$AH$61</c:f>
              <c:numCache>
                <c:formatCode>General</c:formatCode>
                <c:ptCount val="3"/>
                <c:pt idx="0">
                  <c:v>1.38</c:v>
                </c:pt>
                <c:pt idx="1">
                  <c:v>1.62</c:v>
                </c:pt>
                <c:pt idx="2">
                  <c:v>2.19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E2F-4676-B488-2867506C487C}"/>
            </c:ext>
          </c:extLst>
        </c:ser>
        <c:ser>
          <c:idx val="2"/>
          <c:order val="2"/>
          <c:tx>
            <c:strRef>
              <c:f>Sheet1!$AE$62</c:f>
              <c:strCache>
                <c:ptCount val="1"/>
                <c:pt idx="0">
                  <c:v>SO</c:v>
                </c:pt>
              </c:strCache>
            </c:strRef>
          </c:tx>
          <c:spPr>
            <a:ln w="47625" cap="rnd">
              <a:solidFill>
                <a:srgbClr val="DA713B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Sheet1!$AF$62:$AH$62</c:f>
              <c:numCache>
                <c:formatCode>General</c:formatCode>
                <c:ptCount val="3"/>
                <c:pt idx="0">
                  <c:v>2.88</c:v>
                </c:pt>
                <c:pt idx="1">
                  <c:v>2.62</c:v>
                </c:pt>
                <c:pt idx="2">
                  <c:v>1.5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5E2F-4676-B488-2867506C487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58619872"/>
        <c:axId val="258624672"/>
      </c:lineChart>
      <c:catAx>
        <c:axId val="258619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8624672"/>
        <c:crosses val="autoZero"/>
        <c:auto val="1"/>
        <c:lblAlgn val="ctr"/>
        <c:lblOffset val="100"/>
        <c:noMultiLvlLbl val="0"/>
      </c:catAx>
      <c:valAx>
        <c:axId val="258624672"/>
        <c:scaling>
          <c:orientation val="minMax"/>
          <c:max val="3.5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25861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Sheet1!$AE$63</c:f>
              <c:strCache>
                <c:ptCount val="1"/>
                <c:pt idx="0">
                  <c:v>FO</c:v>
                </c:pt>
              </c:strCache>
            </c:strRef>
          </c:tx>
          <c:spPr>
            <a:ln w="47625" cap="rnd">
              <a:solidFill>
                <a:srgbClr val="DA9F1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Sheet1!$AF$63:$AH$63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9E0-401E-B248-83F636170151}"/>
            </c:ext>
          </c:extLst>
        </c:ser>
        <c:ser>
          <c:idx val="1"/>
          <c:order val="1"/>
          <c:tx>
            <c:strRef>
              <c:f>Sheet1!$AE$64</c:f>
              <c:strCache>
                <c:ptCount val="1"/>
                <c:pt idx="0">
                  <c:v>ME</c:v>
                </c:pt>
              </c:strCache>
            </c:strRef>
          </c:tx>
          <c:spPr>
            <a:ln w="47625" cap="rnd">
              <a:solidFill>
                <a:srgbClr val="DC456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Sheet1!$AF$64:$AH$64</c:f>
              <c:numCache>
                <c:formatCode>General</c:formatCode>
                <c:ptCount val="3"/>
                <c:pt idx="0">
                  <c:v>2.94</c:v>
                </c:pt>
                <c:pt idx="1">
                  <c:v>2.94</c:v>
                </c:pt>
                <c:pt idx="2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19E0-401E-B248-83F636170151}"/>
            </c:ext>
          </c:extLst>
        </c:ser>
        <c:ser>
          <c:idx val="2"/>
          <c:order val="2"/>
          <c:tx>
            <c:strRef>
              <c:f>Sheet1!$AE$65</c:f>
              <c:strCache>
                <c:ptCount val="1"/>
                <c:pt idx="0">
                  <c:v>SO</c:v>
                </c:pt>
              </c:strCache>
            </c:strRef>
          </c:tx>
          <c:spPr>
            <a:ln w="47625" cap="rnd">
              <a:solidFill>
                <a:srgbClr val="DA713B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Sheet1!$AF$65:$AH$65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2.81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19E0-401E-B248-83F63617015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58619872"/>
        <c:axId val="258624672"/>
      </c:lineChart>
      <c:catAx>
        <c:axId val="258619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8624672"/>
        <c:crosses val="autoZero"/>
        <c:auto val="1"/>
        <c:lblAlgn val="ctr"/>
        <c:lblOffset val="100"/>
        <c:noMultiLvlLbl val="0"/>
      </c:catAx>
      <c:valAx>
        <c:axId val="258624672"/>
        <c:scaling>
          <c:orientation val="minMax"/>
          <c:max val="3.5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25861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Sheet1!$AE$66</c:f>
              <c:strCache>
                <c:ptCount val="1"/>
                <c:pt idx="0">
                  <c:v>FO</c:v>
                </c:pt>
              </c:strCache>
            </c:strRef>
          </c:tx>
          <c:spPr>
            <a:ln w="47625" cap="rnd">
              <a:solidFill>
                <a:srgbClr val="DA9F1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Sheet1!$AF$66:$AH$66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2.88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539-40B6-BEAA-1DCC4577EF61}"/>
            </c:ext>
          </c:extLst>
        </c:ser>
        <c:ser>
          <c:idx val="1"/>
          <c:order val="1"/>
          <c:tx>
            <c:strRef>
              <c:f>Sheet1!$AE$67</c:f>
              <c:strCache>
                <c:ptCount val="1"/>
                <c:pt idx="0">
                  <c:v>ME</c:v>
                </c:pt>
              </c:strCache>
            </c:strRef>
          </c:tx>
          <c:spPr>
            <a:ln w="47625" cap="rnd">
              <a:solidFill>
                <a:srgbClr val="DC456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Sheet1!$AF$67:$AH$67</c:f>
              <c:numCache>
                <c:formatCode>General</c:formatCode>
                <c:ptCount val="3"/>
                <c:pt idx="0">
                  <c:v>3</c:v>
                </c:pt>
                <c:pt idx="1">
                  <c:v>2.88</c:v>
                </c:pt>
                <c:pt idx="2">
                  <c:v>1.94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539-40B6-BEAA-1DCC4577EF61}"/>
            </c:ext>
          </c:extLst>
        </c:ser>
        <c:ser>
          <c:idx val="2"/>
          <c:order val="2"/>
          <c:tx>
            <c:strRef>
              <c:f>Sheet1!$AE$68</c:f>
              <c:strCache>
                <c:ptCount val="1"/>
                <c:pt idx="0">
                  <c:v>SO</c:v>
                </c:pt>
              </c:strCache>
            </c:strRef>
          </c:tx>
          <c:spPr>
            <a:ln w="47625" cap="rnd">
              <a:solidFill>
                <a:srgbClr val="DA713B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Sheet1!$AF$68:$AH$68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F539-40B6-BEAA-1DCC4577EF6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58619872"/>
        <c:axId val="258624672"/>
      </c:lineChart>
      <c:catAx>
        <c:axId val="258619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8624672"/>
        <c:crosses val="autoZero"/>
        <c:auto val="1"/>
        <c:lblAlgn val="ctr"/>
        <c:lblOffset val="100"/>
        <c:noMultiLvlLbl val="0"/>
      </c:catAx>
      <c:valAx>
        <c:axId val="258624672"/>
        <c:scaling>
          <c:orientation val="minMax"/>
          <c:max val="3.5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25861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Sheet1!$AE$69</c:f>
              <c:strCache>
                <c:ptCount val="1"/>
                <c:pt idx="0">
                  <c:v>FO</c:v>
                </c:pt>
              </c:strCache>
            </c:strRef>
          </c:tx>
          <c:spPr>
            <a:ln w="47625" cap="rnd">
              <a:solidFill>
                <a:srgbClr val="DA9F1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Sheet1!$AF$69:$AH$69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2.88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711-4B50-9FF9-28491E050A24}"/>
            </c:ext>
          </c:extLst>
        </c:ser>
        <c:ser>
          <c:idx val="1"/>
          <c:order val="1"/>
          <c:tx>
            <c:strRef>
              <c:f>Sheet1!$AE$70</c:f>
              <c:strCache>
                <c:ptCount val="1"/>
                <c:pt idx="0">
                  <c:v>ME</c:v>
                </c:pt>
              </c:strCache>
            </c:strRef>
          </c:tx>
          <c:spPr>
            <a:ln w="47625" cap="rnd">
              <a:solidFill>
                <a:srgbClr val="DC456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Sheet1!$AF$70:$AH$70</c:f>
              <c:numCache>
                <c:formatCode>General</c:formatCode>
                <c:ptCount val="3"/>
                <c:pt idx="0">
                  <c:v>3</c:v>
                </c:pt>
                <c:pt idx="1">
                  <c:v>2.75</c:v>
                </c:pt>
                <c:pt idx="2">
                  <c:v>2.5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C711-4B50-9FF9-28491E050A24}"/>
            </c:ext>
          </c:extLst>
        </c:ser>
        <c:ser>
          <c:idx val="2"/>
          <c:order val="2"/>
          <c:tx>
            <c:strRef>
              <c:f>Sheet1!$AE$71</c:f>
              <c:strCache>
                <c:ptCount val="1"/>
                <c:pt idx="0">
                  <c:v>SO</c:v>
                </c:pt>
              </c:strCache>
            </c:strRef>
          </c:tx>
          <c:spPr>
            <a:ln w="47625" cap="rnd">
              <a:solidFill>
                <a:srgbClr val="DA713B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Sheet1!$AF$71:$AH$71</c:f>
              <c:numCache>
                <c:formatCode>General</c:formatCode>
                <c:ptCount val="3"/>
                <c:pt idx="0">
                  <c:v>2.88</c:v>
                </c:pt>
                <c:pt idx="1">
                  <c:v>2.94</c:v>
                </c:pt>
                <c:pt idx="2">
                  <c:v>2.06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C711-4B50-9FF9-28491E050A2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58619872"/>
        <c:axId val="258624672"/>
      </c:lineChart>
      <c:catAx>
        <c:axId val="258619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8624672"/>
        <c:crosses val="autoZero"/>
        <c:auto val="1"/>
        <c:lblAlgn val="ctr"/>
        <c:lblOffset val="100"/>
        <c:noMultiLvlLbl val="0"/>
      </c:catAx>
      <c:valAx>
        <c:axId val="258624672"/>
        <c:scaling>
          <c:orientation val="minMax"/>
          <c:max val="3.5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25861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Sheet1!$AE$72</c:f>
              <c:strCache>
                <c:ptCount val="1"/>
                <c:pt idx="0">
                  <c:v>FO</c:v>
                </c:pt>
              </c:strCache>
            </c:strRef>
          </c:tx>
          <c:spPr>
            <a:ln w="47625" cap="rnd">
              <a:solidFill>
                <a:srgbClr val="DA9F1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Sheet1!$AF$72:$AH$72</c:f>
              <c:numCache>
                <c:formatCode>General</c:formatCode>
                <c:ptCount val="3"/>
                <c:pt idx="0">
                  <c:v>2.88</c:v>
                </c:pt>
                <c:pt idx="1">
                  <c:v>2.94</c:v>
                </c:pt>
                <c:pt idx="2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A265-4DB5-9934-F96968175E02}"/>
            </c:ext>
          </c:extLst>
        </c:ser>
        <c:ser>
          <c:idx val="1"/>
          <c:order val="1"/>
          <c:tx>
            <c:strRef>
              <c:f>Sheet1!$AE$73</c:f>
              <c:strCache>
                <c:ptCount val="1"/>
                <c:pt idx="0">
                  <c:v>ME</c:v>
                </c:pt>
              </c:strCache>
            </c:strRef>
          </c:tx>
          <c:spPr>
            <a:ln w="47625" cap="rnd">
              <a:solidFill>
                <a:srgbClr val="DC456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Sheet1!$AF$73:$AH$73</c:f>
              <c:numCache>
                <c:formatCode>General</c:formatCode>
                <c:ptCount val="3"/>
                <c:pt idx="0">
                  <c:v>2.88</c:v>
                </c:pt>
                <c:pt idx="1">
                  <c:v>2.5</c:v>
                </c:pt>
                <c:pt idx="2">
                  <c:v>2.12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A265-4DB5-9934-F96968175E02}"/>
            </c:ext>
          </c:extLst>
        </c:ser>
        <c:ser>
          <c:idx val="2"/>
          <c:order val="2"/>
          <c:tx>
            <c:strRef>
              <c:f>Sheet1!$AE$74</c:f>
              <c:strCache>
                <c:ptCount val="1"/>
                <c:pt idx="0">
                  <c:v>SO</c:v>
                </c:pt>
              </c:strCache>
            </c:strRef>
          </c:tx>
          <c:spPr>
            <a:ln w="47625" cap="rnd">
              <a:solidFill>
                <a:srgbClr val="DA713B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Sheet1!$AF$74:$AH$74</c:f>
              <c:numCache>
                <c:formatCode>General</c:formatCode>
                <c:ptCount val="3"/>
                <c:pt idx="0">
                  <c:v>3</c:v>
                </c:pt>
                <c:pt idx="1">
                  <c:v>2.75</c:v>
                </c:pt>
                <c:pt idx="2">
                  <c:v>2.31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A265-4DB5-9934-F96968175E0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58619872"/>
        <c:axId val="258624672"/>
      </c:lineChart>
      <c:catAx>
        <c:axId val="258619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8624672"/>
        <c:crosses val="autoZero"/>
        <c:auto val="1"/>
        <c:lblAlgn val="ctr"/>
        <c:lblOffset val="100"/>
        <c:noMultiLvlLbl val="0"/>
      </c:catAx>
      <c:valAx>
        <c:axId val="258624672"/>
        <c:scaling>
          <c:orientation val="minMax"/>
          <c:max val="3.5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25861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Sheet1!$AE$75</c:f>
              <c:strCache>
                <c:ptCount val="1"/>
                <c:pt idx="0">
                  <c:v>FO</c:v>
                </c:pt>
              </c:strCache>
            </c:strRef>
          </c:tx>
          <c:spPr>
            <a:ln w="47625" cap="rnd">
              <a:solidFill>
                <a:srgbClr val="DA9F1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Sheet1!$AF$75:$AH$75</c:f>
              <c:numCache>
                <c:formatCode>General</c:formatCode>
                <c:ptCount val="3"/>
                <c:pt idx="0">
                  <c:v>2.94</c:v>
                </c:pt>
                <c:pt idx="1">
                  <c:v>3</c:v>
                </c:pt>
                <c:pt idx="2">
                  <c:v>2.81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3D2-4BC0-B379-53D1C11D1555}"/>
            </c:ext>
          </c:extLst>
        </c:ser>
        <c:ser>
          <c:idx val="1"/>
          <c:order val="1"/>
          <c:tx>
            <c:strRef>
              <c:f>Sheet1!$AE$76</c:f>
              <c:strCache>
                <c:ptCount val="1"/>
                <c:pt idx="0">
                  <c:v>ME</c:v>
                </c:pt>
              </c:strCache>
            </c:strRef>
          </c:tx>
          <c:spPr>
            <a:ln w="47625" cap="rnd">
              <a:solidFill>
                <a:srgbClr val="DC456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Sheet1!$AF$76:$AH$76</c:f>
              <c:numCache>
                <c:formatCode>General</c:formatCode>
                <c:ptCount val="3"/>
                <c:pt idx="0">
                  <c:v>3</c:v>
                </c:pt>
                <c:pt idx="1">
                  <c:v>2.62</c:v>
                </c:pt>
                <c:pt idx="2">
                  <c:v>2.56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3D2-4BC0-B379-53D1C11D1555}"/>
            </c:ext>
          </c:extLst>
        </c:ser>
        <c:ser>
          <c:idx val="2"/>
          <c:order val="2"/>
          <c:tx>
            <c:strRef>
              <c:f>Sheet1!$AE$77</c:f>
              <c:strCache>
                <c:ptCount val="1"/>
                <c:pt idx="0">
                  <c:v>SO</c:v>
                </c:pt>
              </c:strCache>
            </c:strRef>
          </c:tx>
          <c:spPr>
            <a:ln w="47625" cap="rnd">
              <a:solidFill>
                <a:srgbClr val="DA713B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Sheet1!$AF$77:$AH$77</c:f>
              <c:numCache>
                <c:formatCode>General</c:formatCode>
                <c:ptCount val="3"/>
                <c:pt idx="0">
                  <c:v>2.81</c:v>
                </c:pt>
                <c:pt idx="1">
                  <c:v>2.5</c:v>
                </c:pt>
                <c:pt idx="2">
                  <c:v>1.69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3D2-4BC0-B379-53D1C11D155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58619872"/>
        <c:axId val="258624672"/>
      </c:lineChart>
      <c:catAx>
        <c:axId val="258619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8624672"/>
        <c:crosses val="autoZero"/>
        <c:auto val="1"/>
        <c:lblAlgn val="ctr"/>
        <c:lblOffset val="100"/>
        <c:noMultiLvlLbl val="0"/>
      </c:catAx>
      <c:valAx>
        <c:axId val="258624672"/>
        <c:scaling>
          <c:orientation val="minMax"/>
          <c:max val="3.5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25861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>
                <a:latin typeface="Avenir Next LT Pro" panose="020B0504020202020204" pitchFamily="34" charset="0"/>
              </a:rPr>
              <a:t>Accuracy Across Eccentricity by Walker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Sheet1!$W$26</c:f>
              <c:strCache>
                <c:ptCount val="1"/>
                <c:pt idx="0">
                  <c:v>FO</c:v>
                </c:pt>
              </c:strCache>
            </c:strRef>
          </c:tx>
          <c:spPr>
            <a:ln w="31750" cap="rnd">
              <a:solidFill>
                <a:srgbClr val="DA9F1F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DA9F1F"/>
              </a:solidFill>
              <a:ln w="12700">
                <a:solidFill>
                  <a:srgbClr val="DA9F1F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Sheet1!$X$26:$Z$26</c:f>
              <c:numCache>
                <c:formatCode>General</c:formatCode>
                <c:ptCount val="3"/>
                <c:pt idx="0">
                  <c:v>2.95</c:v>
                </c:pt>
                <c:pt idx="1">
                  <c:v>2.97</c:v>
                </c:pt>
                <c:pt idx="2">
                  <c:v>2.95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961-41D9-B564-1C20EDD4C989}"/>
            </c:ext>
          </c:extLst>
        </c:ser>
        <c:ser>
          <c:idx val="1"/>
          <c:order val="1"/>
          <c:tx>
            <c:strRef>
              <c:f>Sheet1!$W$27</c:f>
              <c:strCache>
                <c:ptCount val="1"/>
                <c:pt idx="0">
                  <c:v>SO</c:v>
                </c:pt>
              </c:strCache>
            </c:strRef>
          </c:tx>
          <c:spPr>
            <a:ln w="31750" cap="rnd">
              <a:solidFill>
                <a:srgbClr val="DA713B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DA713B"/>
              </a:solidFill>
              <a:ln w="12700">
                <a:solidFill>
                  <a:srgbClr val="DA713B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Sheet1!$X$27:$Z$27</c:f>
              <c:numCache>
                <c:formatCode>General</c:formatCode>
                <c:ptCount val="3"/>
                <c:pt idx="0">
                  <c:v>2.87</c:v>
                </c:pt>
                <c:pt idx="1">
                  <c:v>2.62</c:v>
                </c:pt>
                <c:pt idx="2">
                  <c:v>1.86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961-41D9-B564-1C20EDD4C989}"/>
            </c:ext>
          </c:extLst>
        </c:ser>
        <c:ser>
          <c:idx val="2"/>
          <c:order val="2"/>
          <c:tx>
            <c:strRef>
              <c:f>Sheet1!$W$28</c:f>
              <c:strCache>
                <c:ptCount val="1"/>
                <c:pt idx="0">
                  <c:v>ME</c:v>
                </c:pt>
              </c:strCache>
            </c:strRef>
          </c:tx>
          <c:spPr>
            <a:ln w="31750" cap="rnd">
              <a:solidFill>
                <a:srgbClr val="DC456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DC4561"/>
              </a:solidFill>
              <a:ln w="12700">
                <a:solidFill>
                  <a:srgbClr val="DC456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Sheet1!$X$28:$Z$28</c:f>
              <c:numCache>
                <c:formatCode>General</c:formatCode>
                <c:ptCount val="3"/>
                <c:pt idx="0">
                  <c:v>2.6</c:v>
                </c:pt>
                <c:pt idx="1">
                  <c:v>2.5499999999999998</c:v>
                </c:pt>
                <c:pt idx="2">
                  <c:v>2.52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961-41D9-B564-1C20EDD4C98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7370752"/>
        <c:axId val="217367392"/>
      </c:lineChart>
      <c:catAx>
        <c:axId val="217370752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Eccentricity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  <a:alpha val="3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7367392"/>
        <c:crosses val="autoZero"/>
        <c:auto val="1"/>
        <c:lblAlgn val="ctr"/>
        <c:lblOffset val="100"/>
        <c:noMultiLvlLbl val="0"/>
      </c:catAx>
      <c:valAx>
        <c:axId val="217367392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Mean Confidence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7370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22690-4EA7-4E77-8994-03A23C372C0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C4664-48FF-4D27-A06A-09CA23C81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1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C4664-48FF-4D27-A06A-09CA23C811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8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01F8-29F9-3F30-7A9B-A24C3D2FE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E6A24-9AA4-7568-A3E1-F7280FD4E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5E653-5731-7742-46E0-03E5314D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9251F-8644-8BF7-FD7C-C017E544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65B00-2834-E962-89A2-58A37BC5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4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A287-9112-7A3B-E69A-983AA80D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20122-EBD2-5A1E-D266-D8DD3CEFE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18D59-A67D-6A3A-4392-2534C61E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915E8-1934-53DB-DFBC-BE592542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7D504-D7B7-C66D-9EA2-DC01B232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529FF-279B-3C88-D633-DCB322712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BAA8C-811A-9308-FFE5-A5A020894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54FE1-0992-9E2E-F905-732B8B2F3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77796-D219-7E41-7FFB-75C07AFD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B9D17-834C-347C-1948-CD59AFEF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0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F395-18D2-C377-1535-D51C2A06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51B09-1187-6591-15E0-66E8B6561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BD3D-4632-9679-B36D-3302CD94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A42D1-31FB-BA50-155B-BEC0D631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E2BE8-D8ED-1822-C099-15FA118F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1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5A4D-F364-467C-D0ED-B85FF53B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53C7-1C17-AA25-B6AF-76A44543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E4BB4-85B3-A685-9EB8-521779DF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4C8C0-11FD-5A31-4340-BA1AB560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E66E-E3FA-4989-5C4D-6FDD6E54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9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20C7-0D41-C892-AD9C-945AA6D3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9B44-A4B3-DD5B-D034-5B5E7953C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25C25-21FA-142A-25B7-7B147B8BE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09A41-24E6-07FE-4A05-C9B0E285B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03BAF-3343-DC74-932D-417BD82A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833AB-7C4A-DE53-9D2D-9963A101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51D1-628E-C414-9B88-901B886A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B9A49-680A-0817-B516-988C4CA0A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325C8-FCDF-8893-E43F-73EF4ABCD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8F161-49B9-EB3A-2288-A04D16F63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67F4F-27B0-604F-C447-0671D014F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083BFA-41D4-22AD-1F83-2152233C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DA577A-3F8F-7155-E550-D5DD0BFA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9BF5C6-67EA-1B0F-BC30-F9A28069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0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47F-36B4-E774-5578-9F00F15A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50DBB-AEF9-9D94-E856-8DB44784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EAF54-5BD6-7653-EAD4-00BF2ED6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15412-58B3-CD77-CF03-239E3FC4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7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3AD5A-D342-F2EC-8852-A0342C167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2EFF1A-4D23-5B70-BB59-646CA8AB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F4E9C-A69D-7F76-DD70-10EEC824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2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F4AA-E6D2-4568-D10C-84B1AEA2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2DE6F-B08D-2250-DA53-CAEC4045C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95ACF-BDA5-8020-DD33-00F22EE5D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50BBA-798B-5349-A533-B3F65B82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48DCE-B542-F1D9-9E2D-BA6D13DF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980E7-FBF7-CD2D-7FC7-40B7F502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3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AD9E-0A37-7558-C8AA-91DAD967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A59065-4EDB-581D-A731-9B30B2196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19827-915E-3232-2ABE-79BC476A2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DD101-9A30-D672-B94C-16835132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8A4F1-C0FC-C9B6-1062-4A4FF65F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89128-A6F0-D554-4DFD-9DB46134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6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6FE9B-6970-C9A0-7EB0-780EB824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6C414-3AD3-65BE-AC5A-B6EEDE77D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9C609-5FD3-D03F-C1D8-6D5374EDF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AE542A-DB52-4013-9C7A-06A1B67FD568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7B9C1-9786-E50A-5E96-6099F34EF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5CACF-AD3C-FA3E-2B41-F44BC0920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59364-F444-457A-BC59-0F2AFBEB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7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5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Relationship Id="rId14" Type="http://schemas.openxmlformats.org/officeDocument/2006/relationships/chart" Target="../charts/char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D50E-A457-DBEE-DD51-7F41E389E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436" y="3071235"/>
            <a:ext cx="10243127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venir Next LT Pro" panose="020B0504020202020204" pitchFamily="34" charset="0"/>
              </a:rPr>
              <a:t>Biological Motion From Second-Order and Motion-Energy Cues across Eccentricity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BFCAC-C5EE-DDC4-A8B3-4F3F83999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7491" y="5735637"/>
            <a:ext cx="9060873" cy="489671"/>
          </a:xfrm>
        </p:spPr>
        <p:txBody>
          <a:bodyPr/>
          <a:lstStyle/>
          <a:p>
            <a:pPr algn="r"/>
            <a:r>
              <a:rPr lang="en-US" dirty="0">
                <a:latin typeface="Avenir Next LT Pro" panose="020B0504020202020204" pitchFamily="34" charset="0"/>
              </a:rPr>
              <a:t>Azim Chyngozhoev 20212003</a:t>
            </a:r>
          </a:p>
        </p:txBody>
      </p:sp>
    </p:spTree>
    <p:extLst>
      <p:ext uri="{BB962C8B-B14F-4D97-AF65-F5344CB8AC3E}">
        <p14:creationId xmlns:p14="http://schemas.microsoft.com/office/powerpoint/2010/main" val="1625630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572C-8DC0-95BD-EDA1-FE9B5D173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41766B-C61F-BD67-7F8A-F235182D7496}"/>
              </a:ext>
            </a:extLst>
          </p:cNvPr>
          <p:cNvSpPr/>
          <p:nvPr/>
        </p:nvSpPr>
        <p:spPr>
          <a:xfrm>
            <a:off x="4050563" y="4900614"/>
            <a:ext cx="4090874" cy="15922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016009-558D-8590-3956-7542B013A042}"/>
              </a:ext>
            </a:extLst>
          </p:cNvPr>
          <p:cNvSpPr/>
          <p:nvPr/>
        </p:nvSpPr>
        <p:spPr>
          <a:xfrm>
            <a:off x="4050563" y="3990976"/>
            <a:ext cx="4090874" cy="9096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B78B18-C1FC-CE61-1BC2-D7E8414F0AE7}"/>
              </a:ext>
            </a:extLst>
          </p:cNvPr>
          <p:cNvSpPr/>
          <p:nvPr/>
        </p:nvSpPr>
        <p:spPr>
          <a:xfrm>
            <a:off x="4050563" y="2438400"/>
            <a:ext cx="4090874" cy="1552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D2FAF-4A72-FBA4-15AB-30479125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Ambiguity Calibration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9E9FE4-E6B4-3560-A6C5-D0DCD036572F}"/>
              </a:ext>
            </a:extLst>
          </p:cNvPr>
          <p:cNvSpPr txBox="1">
            <a:spLocks/>
          </p:cNvSpPr>
          <p:nvPr/>
        </p:nvSpPr>
        <p:spPr>
          <a:xfrm>
            <a:off x="4050563" y="1819274"/>
            <a:ext cx="4090874" cy="44767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venir Next LT Pro" panose="020B0504020202020204" pitchFamily="34" charset="0"/>
              </a:rPr>
              <a:t>Staircase Calibration</a:t>
            </a:r>
          </a:p>
          <a:p>
            <a:pPr marL="0" indent="0" algn="ctr">
              <a:buNone/>
            </a:pPr>
            <a:endParaRPr lang="en-US" sz="1400" kern="1200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400" kern="1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Second Order (SO) and Motion Energy (ME)</a:t>
            </a:r>
          </a:p>
          <a:p>
            <a:pPr marL="0" indent="0" algn="ctr">
              <a:buNone/>
            </a:pPr>
            <a:r>
              <a:rPr lang="en-US" sz="1400" kern="1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10° from fixation</a:t>
            </a:r>
            <a:endParaRPr lang="en-US" sz="1400" dirty="0"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Direction Discrimination Task – Left/Right</a:t>
            </a:r>
          </a:p>
          <a:p>
            <a:pPr marL="173736" indent="0" algn="ctr" rtl="0" eaLnBrk="1" latinLnBrk="0" hangingPunct="1">
              <a:buClrTx/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Confidence Rating – sure/unsure</a:t>
            </a:r>
          </a:p>
          <a:p>
            <a:pPr marL="173736" indent="0" algn="ctr" rtl="0" eaLnBrk="1" latinLnBrk="0" hangingPunct="1">
              <a:buClrTx/>
              <a:buSzPts val="1800"/>
              <a:buNone/>
            </a:pPr>
            <a:endParaRPr lang="en-US" sz="1400" dirty="0">
              <a:effectLst/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3 correct – up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1 incorrect or low confidence – down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Min 75 trials – Max 100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75% - 85% accuracy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5 Reversals in last 20 trials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0.075 SD of last 10 Reversals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venir Next LT Pro" panose="020B050402020202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2880033-5101-65F3-403A-45A0E3B7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015" y="1957387"/>
            <a:ext cx="3540486" cy="29432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venir Next LT Pro" panose="020B0504020202020204" pitchFamily="34" charset="0"/>
              </a:rPr>
              <a:t>Horizontal Squish</a:t>
            </a:r>
          </a:p>
          <a:p>
            <a:pPr marL="0" indent="0" algn="ctr">
              <a:buNone/>
            </a:pPr>
            <a:endParaRPr lang="en-US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2400" i="1" dirty="0">
                <a:latin typeface="Avenir Next LT Pro" panose="020B0504020202020204" pitchFamily="34" charset="0"/>
              </a:rPr>
              <a:t>x' = cₓ + (x - cₓ) · sₓ</a:t>
            </a:r>
          </a:p>
          <a:p>
            <a:pPr marL="0" indent="0" algn="ctr">
              <a:buNone/>
            </a:pPr>
            <a:endParaRPr lang="en-US" sz="12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endParaRPr lang="en-US" sz="12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200" b="1" dirty="0">
                <a:latin typeface="Avenir Next LT Pro" panose="020B0504020202020204" pitchFamily="34" charset="0"/>
              </a:rPr>
              <a:t>Step Size = </a:t>
            </a:r>
            <a:r>
              <a:rPr lang="en-US" sz="1200" dirty="0">
                <a:latin typeface="Avenir Next LT Pro" panose="020B0504020202020204" pitchFamily="34" charset="0"/>
              </a:rPr>
              <a:t>0.10</a:t>
            </a:r>
            <a:endParaRPr lang="en-US" sz="1200" b="1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Avenir Next LT Pro" panose="020B0504020202020204" pitchFamily="34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1CC09BA-914C-16C7-50D9-5FA4DBF3EF5D}"/>
              </a:ext>
            </a:extLst>
          </p:cNvPr>
          <p:cNvSpPr txBox="1">
            <a:spLocks/>
          </p:cNvSpPr>
          <p:nvPr/>
        </p:nvSpPr>
        <p:spPr>
          <a:xfrm>
            <a:off x="8227874" y="1819274"/>
            <a:ext cx="3642111" cy="2876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venir Next LT Pro" panose="020B0504020202020204" pitchFamily="34" charset="0"/>
              </a:rPr>
              <a:t>Vertical Squish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s-ES" sz="2400" i="1" dirty="0">
                <a:latin typeface="Avenir Next LT Pro" panose="020B0504020202020204" pitchFamily="34" charset="0"/>
              </a:rPr>
              <a:t>yₘᵢ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n-US" sz="2400" i="1" dirty="0">
                <a:latin typeface="Avenir Next LT Pro" panose="020B0504020202020204" pitchFamily="34" charset="0"/>
              </a:rPr>
              <a:t> = (</a:t>
            </a:r>
            <a:r>
              <a:rPr lang="en-US" sz="2400" i="1" dirty="0" err="1">
                <a:latin typeface="Avenir Next LT Pro" panose="020B0504020202020204" pitchFamily="34" charset="0"/>
              </a:rPr>
              <a:t>y</a:t>
            </a:r>
            <a:r>
              <a:rPr lang="en-US" sz="2400" i="1" baseline="-20000" dirty="0" err="1">
                <a:latin typeface="Avenir Next LT Pro" panose="020B0504020202020204" pitchFamily="34" charset="0"/>
              </a:rPr>
              <a:t>A</a:t>
            </a:r>
            <a:r>
              <a:rPr lang="en-US" sz="2400" i="1" dirty="0">
                <a:latin typeface="Avenir Next LT Pro" panose="020B0504020202020204" pitchFamily="34" charset="0"/>
              </a:rPr>
              <a:t> + </a:t>
            </a:r>
            <a:r>
              <a:rPr lang="en-US" sz="2400" i="1" dirty="0" err="1">
                <a:latin typeface="Avenir Next LT Pro" panose="020B0504020202020204" pitchFamily="34" charset="0"/>
              </a:rPr>
              <a:t>y</a:t>
            </a:r>
            <a:r>
              <a:rPr lang="en-US" sz="2400" i="1" baseline="-20000" dirty="0" err="1">
                <a:latin typeface="Avenir Next LT Pro" panose="020B0504020202020204" pitchFamily="34" charset="0"/>
              </a:rPr>
              <a:t>B</a:t>
            </a:r>
            <a:r>
              <a:rPr lang="en-US" sz="2400" i="1" dirty="0">
                <a:latin typeface="Avenir Next LT Pro" panose="020B0504020202020204" pitchFamily="34" charset="0"/>
              </a:rPr>
              <a:t>) / 2</a:t>
            </a:r>
            <a:endParaRPr lang="en-US" sz="2400" dirty="0"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2400" i="1" dirty="0">
                <a:latin typeface="Avenir Next LT Pro" panose="020B0504020202020204" pitchFamily="34" charset="0"/>
              </a:rPr>
              <a:t>y' = yₘᵢ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s-ES" sz="2400" i="1" dirty="0">
                <a:latin typeface="Avenir Next LT Pro" panose="020B0504020202020204" pitchFamily="34" charset="0"/>
              </a:rPr>
              <a:t> + (y - y 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s-ES" sz="2400" i="1" dirty="0">
                <a:latin typeface="Avenir Next LT Pro" panose="020B0504020202020204" pitchFamily="34" charset="0"/>
              </a:rPr>
              <a:t>) · sᵧ</a:t>
            </a:r>
          </a:p>
          <a:p>
            <a:pPr marL="0" indent="0" algn="ctr">
              <a:buNone/>
            </a:pPr>
            <a:endParaRPr lang="es-ES" sz="2400" i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s-ES" sz="1400" b="1" dirty="0">
                <a:latin typeface="Avenir Next LT Pro" panose="020B0504020202020204" pitchFamily="34" charset="0"/>
              </a:rPr>
              <a:t>Step </a:t>
            </a:r>
            <a:r>
              <a:rPr lang="es-ES" sz="1400" b="1" dirty="0" err="1">
                <a:latin typeface="Avenir Next LT Pro" panose="020B0504020202020204" pitchFamily="34" charset="0"/>
              </a:rPr>
              <a:t>Size</a:t>
            </a:r>
            <a:r>
              <a:rPr lang="es-ES" sz="1400" b="1" dirty="0">
                <a:latin typeface="Avenir Next LT Pro" panose="020B0504020202020204" pitchFamily="34" charset="0"/>
              </a:rPr>
              <a:t> = </a:t>
            </a:r>
            <a:r>
              <a:rPr lang="es-ES" sz="1400" dirty="0">
                <a:latin typeface="Avenir Next LT Pro" panose="020B0504020202020204" pitchFamily="34" charset="0"/>
              </a:rPr>
              <a:t>0.15</a:t>
            </a:r>
            <a:endParaRPr lang="es-ES" sz="2000" dirty="0">
              <a:latin typeface="Avenir Next LT Pro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8ADE7-0E1A-0116-D210-BCB5BF75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71" t="-281" r="-323" b="-985"/>
          <a:stretch/>
        </p:blipFill>
        <p:spPr>
          <a:xfrm>
            <a:off x="-4304830" y="1230371"/>
            <a:ext cx="4278936" cy="5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2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CBCBA-8623-03D4-99FB-30EBB7713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79E7-563E-7005-9A1D-BEEDE843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Ambiguity Calibration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E534DA-29D0-4135-AE92-FDE3DFB3C2E0}"/>
              </a:ext>
            </a:extLst>
          </p:cNvPr>
          <p:cNvSpPr txBox="1">
            <a:spLocks/>
          </p:cNvSpPr>
          <p:nvPr/>
        </p:nvSpPr>
        <p:spPr>
          <a:xfrm>
            <a:off x="537274" y="1690688"/>
            <a:ext cx="4090874" cy="4743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 LT Pro" panose="020B0504020202020204" pitchFamily="34" charset="0"/>
              </a:rPr>
              <a:t>Staircase Calibration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kern="1200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1400" b="1" kern="1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Staircase 2 (SC2) – Second Order Motion (SO)</a:t>
            </a:r>
            <a:endParaRPr lang="en-US" sz="1400" b="1" kern="12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Total Trials: </a:t>
            </a:r>
            <a:r>
              <a:rPr lang="en-US" sz="1050" b="1" i="0" dirty="0">
                <a:effectLst/>
                <a:latin typeface="Courier New" panose="02070309020205020404" pitchFamily="49" charset="0"/>
              </a:rPr>
              <a:t>100</a:t>
            </a:r>
            <a:r>
              <a:rPr lang="en-US" sz="1050" b="0" i="0" dirty="0">
                <a:effectLst/>
                <a:latin typeface="Courier New" panose="020703090202050204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Accuracy: </a:t>
            </a:r>
            <a:r>
              <a:rPr lang="en-US" sz="1050" b="1" i="0" dirty="0">
                <a:effectLst/>
                <a:latin typeface="Courier New" panose="02070309020205020404" pitchFamily="49" charset="0"/>
              </a:rPr>
              <a:t>95.00%</a:t>
            </a:r>
            <a:r>
              <a:rPr lang="en-US" sz="1050" b="0" i="0" dirty="0">
                <a:effectLst/>
                <a:latin typeface="Courier New" panose="020703090202050204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Total Reversals: </a:t>
            </a:r>
            <a:r>
              <a:rPr lang="en-US" sz="1050" b="1" i="0" dirty="0">
                <a:effectLst/>
                <a:latin typeface="Courier New" panose="02070309020205020404" pitchFamily="49" charset="0"/>
              </a:rPr>
              <a:t>22</a:t>
            </a:r>
            <a:r>
              <a:rPr lang="en-US" sz="1050" b="0" i="0" dirty="0">
                <a:effectLst/>
                <a:latin typeface="Courier New" panose="020703090202050204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Reversals in Last 20 Trials: </a:t>
            </a:r>
            <a:r>
              <a:rPr lang="en-US" sz="1050" b="1" i="0" dirty="0">
                <a:effectLst/>
                <a:latin typeface="Courier New" panose="02070309020205020404" pitchFamily="49" charset="0"/>
              </a:rPr>
              <a:t>4</a:t>
            </a:r>
            <a:r>
              <a:rPr lang="en-US" sz="1050" b="0" i="0" dirty="0">
                <a:effectLst/>
                <a:latin typeface="Courier New" panose="020703090202050204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SD of Last 10 Reversals: </a:t>
            </a:r>
            <a:r>
              <a:rPr lang="en-US" sz="1050" b="1" i="0" dirty="0">
                <a:effectLst/>
                <a:latin typeface="Courier New" panose="02070309020205020404" pitchFamily="49" charset="0"/>
              </a:rPr>
              <a:t>0.04216 </a:t>
            </a:r>
            <a:r>
              <a:rPr lang="en-US" sz="1050" b="0" i="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Mean Threshold (Last 10 Reversals): </a:t>
            </a:r>
            <a:r>
              <a:rPr lang="en-US" sz="1050" b="1" i="0" dirty="0">
                <a:effectLst/>
                <a:latin typeface="Courier New" panose="02070309020205020404" pitchFamily="49" charset="0"/>
              </a:rPr>
              <a:t>0.52000 </a:t>
            </a:r>
            <a:r>
              <a:rPr lang="en-US" sz="1050" b="0" i="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latin typeface="Avenir Next LT Pro" panose="020B0504020202020204" pitchFamily="34" charset="0"/>
              </a:rPr>
              <a:t>Staircase 3 (SC3) – Motion Energy (ME)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Total Trials: </a:t>
            </a:r>
            <a:r>
              <a:rPr lang="en-US" sz="1050" i="0" dirty="0">
                <a:effectLst/>
                <a:latin typeface="Courier New" panose="02070309020205020404" pitchFamily="49" charset="0"/>
              </a:rPr>
              <a:t>100</a:t>
            </a:r>
            <a:r>
              <a:rPr lang="en-US" sz="1050" b="0" i="0" dirty="0">
                <a:effectLst/>
                <a:latin typeface="Courier New" panose="02070309020205020404" pitchFamily="49" charset="0"/>
              </a:rPr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Accuracy: </a:t>
            </a:r>
            <a:r>
              <a:rPr lang="en-US" sz="1050" b="1" i="0" dirty="0">
                <a:effectLst/>
                <a:latin typeface="Courier New" panose="02070309020205020404" pitchFamily="49" charset="0"/>
              </a:rPr>
              <a:t>95.00%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Total Reversals: </a:t>
            </a:r>
            <a:r>
              <a:rPr lang="en-US" sz="1050" b="1" i="0" dirty="0">
                <a:effectLst/>
                <a:latin typeface="Courier New" panose="02070309020205020404" pitchFamily="49" charset="0"/>
              </a:rPr>
              <a:t>26</a:t>
            </a:r>
            <a:r>
              <a:rPr lang="en-US" sz="1050" b="0" i="0" dirty="0">
                <a:effectLst/>
                <a:latin typeface="Courier New" panose="02070309020205020404" pitchFamily="49" charset="0"/>
              </a:rPr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Reversals in Last 20 Trials: </a:t>
            </a:r>
            <a:r>
              <a:rPr lang="en-US" sz="1050" b="1" i="0" dirty="0">
                <a:effectLst/>
                <a:latin typeface="Courier New" panose="02070309020205020404" pitchFamily="49" charset="0"/>
              </a:rPr>
              <a:t>6</a:t>
            </a:r>
            <a:r>
              <a:rPr lang="en-US" sz="1050" b="0" i="0" dirty="0">
                <a:effectLst/>
                <a:latin typeface="Courier New" panose="02070309020205020404" pitchFamily="49" charset="0"/>
              </a:rPr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SD of Last 10 Reversals: </a:t>
            </a:r>
            <a:r>
              <a:rPr lang="en-US" sz="1050" b="1" i="0" dirty="0">
                <a:effectLst/>
                <a:latin typeface="Courier New" panose="02070309020205020404" pitchFamily="49" charset="0"/>
              </a:rPr>
              <a:t>0.06325 </a:t>
            </a:r>
            <a:r>
              <a:rPr lang="en-US" sz="1050" b="0" i="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 b="0" i="0" dirty="0">
                <a:effectLst/>
                <a:latin typeface="Courier New" panose="02070309020205020404" pitchFamily="49" charset="0"/>
              </a:rPr>
              <a:t>Mean Threshold (Last 10 Reversals): </a:t>
            </a:r>
            <a:r>
              <a:rPr lang="en-US" sz="1050" b="1" i="0" dirty="0">
                <a:effectLst/>
                <a:latin typeface="Courier New" panose="02070309020205020404" pitchFamily="49" charset="0"/>
              </a:rPr>
              <a:t>0.48000</a:t>
            </a:r>
            <a:r>
              <a:rPr lang="en-US" sz="1050" b="0" i="0" dirty="0">
                <a:effectLst/>
                <a:latin typeface="Courier New" panose="02070309020205020404" pitchFamily="49" charset="0"/>
              </a:rPr>
              <a:t> </a:t>
            </a:r>
          </a:p>
        </p:txBody>
      </p:sp>
      <p:pic>
        <p:nvPicPr>
          <p:cNvPr id="13" name="Picture 12" descr="A graph with red and purple lines&#10;&#10;AI-generated content may be incorrect.">
            <a:extLst>
              <a:ext uri="{FF2B5EF4-FFF2-40B4-BE49-F238E27FC236}">
                <a16:creationId xmlns:a16="http://schemas.microsoft.com/office/drawing/2014/main" id="{5042B749-6B67-D747-16C8-E4792E5D4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85" y="1381338"/>
            <a:ext cx="4762315" cy="2583394"/>
          </a:xfrm>
          <a:prstGeom prst="rect">
            <a:avLst/>
          </a:prstGeom>
        </p:spPr>
      </p:pic>
      <p:pic>
        <p:nvPicPr>
          <p:cNvPr id="10" name="Content Placeholder 1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E66EDFEF-98ED-5C4F-0AFD-E4B598898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85" y="4014789"/>
            <a:ext cx="4762315" cy="255400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C6E0CA-8371-4D24-EAB5-E3936E723398}"/>
              </a:ext>
            </a:extLst>
          </p:cNvPr>
          <p:cNvSpPr txBox="1"/>
          <p:nvPr/>
        </p:nvSpPr>
        <p:spPr>
          <a:xfrm>
            <a:off x="5123391" y="6045573"/>
            <a:ext cx="1468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X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stepsize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 = 0.1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Y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stepsize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 = 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7B063-4050-5A56-C554-1F2CEFE9C050}"/>
              </a:ext>
            </a:extLst>
          </p:cNvPr>
          <p:cNvSpPr txBox="1"/>
          <p:nvPr/>
        </p:nvSpPr>
        <p:spPr>
          <a:xfrm>
            <a:off x="5030930" y="3441512"/>
            <a:ext cx="15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X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stepsize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 = 0.1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Y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stepsize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rPr>
              <a:t> = 0.15</a:t>
            </a:r>
          </a:p>
        </p:txBody>
      </p:sp>
    </p:spTree>
    <p:extLst>
      <p:ext uri="{BB962C8B-B14F-4D97-AF65-F5344CB8AC3E}">
        <p14:creationId xmlns:p14="http://schemas.microsoft.com/office/powerpoint/2010/main" val="169156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9BBEA-0D6E-D2AB-1670-BE528B0E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D1EE6DBD-6D83-D875-B13F-90E64028404B}"/>
              </a:ext>
            </a:extLst>
          </p:cNvPr>
          <p:cNvGrpSpPr/>
          <p:nvPr/>
        </p:nvGrpSpPr>
        <p:grpSpPr>
          <a:xfrm>
            <a:off x="1074143" y="956017"/>
            <a:ext cx="10038357" cy="5901983"/>
            <a:chOff x="-4302" y="0"/>
            <a:chExt cx="12126059" cy="6583680"/>
          </a:xfrm>
        </p:grpSpPr>
        <p:pic>
          <p:nvPicPr>
            <p:cNvPr id="15" name="Picture 14" descr="A graph with lines and numbers&#10;&#10;AI-generated content may be incorrect.">
              <a:extLst>
                <a:ext uri="{FF2B5EF4-FFF2-40B4-BE49-F238E27FC236}">
                  <a16:creationId xmlns:a16="http://schemas.microsoft.com/office/drawing/2014/main" id="{1D58A0BE-39BE-4EAA-3D03-B1E5B3BDC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661" y="4389120"/>
              <a:ext cx="4041096" cy="2194560"/>
            </a:xfrm>
            <a:prstGeom prst="rect">
              <a:avLst/>
            </a:prstGeom>
          </p:spPr>
        </p:pic>
        <p:pic>
          <p:nvPicPr>
            <p:cNvPr id="17" name="Picture 16" descr="A graph with red lines and white text&#10;&#10;AI-generated content may be incorrect.">
              <a:extLst>
                <a:ext uri="{FF2B5EF4-FFF2-40B4-BE49-F238E27FC236}">
                  <a16:creationId xmlns:a16="http://schemas.microsoft.com/office/drawing/2014/main" id="{0CCEB7E5-8CC9-A994-7525-C14D68047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565" y="4389120"/>
              <a:ext cx="4043304" cy="2194560"/>
            </a:xfrm>
            <a:prstGeom prst="rect">
              <a:avLst/>
            </a:prstGeom>
          </p:spPr>
        </p:pic>
        <p:pic>
          <p:nvPicPr>
            <p:cNvPr id="19" name="Picture 18" descr="A graph with red and purple lines&#10;&#10;AI-generated content may be incorrect.">
              <a:extLst>
                <a:ext uri="{FF2B5EF4-FFF2-40B4-BE49-F238E27FC236}">
                  <a16:creationId xmlns:a16="http://schemas.microsoft.com/office/drawing/2014/main" id="{2EE49611-38CC-7FAD-D7AF-99A71A0AB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02" y="4389120"/>
              <a:ext cx="4041096" cy="2194560"/>
            </a:xfrm>
            <a:prstGeom prst="rect">
              <a:avLst/>
            </a:prstGeom>
          </p:spPr>
        </p:pic>
        <p:pic>
          <p:nvPicPr>
            <p:cNvPr id="21" name="Picture 20" descr="A graph with red and blue lines&#10;&#10;AI-generated content may be incorrect.">
              <a:extLst>
                <a:ext uri="{FF2B5EF4-FFF2-40B4-BE49-F238E27FC236}">
                  <a16:creationId xmlns:a16="http://schemas.microsoft.com/office/drawing/2014/main" id="{540C6088-41E9-3D3C-3C3E-5687BBF28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661" y="2194560"/>
              <a:ext cx="4041096" cy="2194560"/>
            </a:xfrm>
            <a:prstGeom prst="rect">
              <a:avLst/>
            </a:prstGeom>
          </p:spPr>
        </p:pic>
        <p:pic>
          <p:nvPicPr>
            <p:cNvPr id="23" name="Picture 22" descr="A graph of a number of squishy&#10;&#10;AI-generated content may be incorrect.">
              <a:extLst>
                <a:ext uri="{FF2B5EF4-FFF2-40B4-BE49-F238E27FC236}">
                  <a16:creationId xmlns:a16="http://schemas.microsoft.com/office/drawing/2014/main" id="{3F561618-6352-1B57-C9F2-82D6F3DC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565" y="2194560"/>
              <a:ext cx="4041096" cy="2194560"/>
            </a:xfrm>
            <a:prstGeom prst="rect">
              <a:avLst/>
            </a:prstGeom>
          </p:spPr>
        </p:pic>
        <p:pic>
          <p:nvPicPr>
            <p:cNvPr id="25" name="Picture 24" descr="A graph with numbers and lines&#10;&#10;AI-generated content may be incorrect.">
              <a:extLst>
                <a:ext uri="{FF2B5EF4-FFF2-40B4-BE49-F238E27FC236}">
                  <a16:creationId xmlns:a16="http://schemas.microsoft.com/office/drawing/2014/main" id="{FEAA9C1E-5071-F0E1-BB8E-EF9A2EAE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02" y="2194560"/>
              <a:ext cx="4041096" cy="2194560"/>
            </a:xfrm>
            <a:prstGeom prst="rect">
              <a:avLst/>
            </a:prstGeom>
          </p:spPr>
        </p:pic>
        <p:pic>
          <p:nvPicPr>
            <p:cNvPr id="29" name="Picture 28" descr="A graph with red and blue lines&#10;&#10;AI-generated content may be incorrect.">
              <a:extLst>
                <a:ext uri="{FF2B5EF4-FFF2-40B4-BE49-F238E27FC236}">
                  <a16:creationId xmlns:a16="http://schemas.microsoft.com/office/drawing/2014/main" id="{ADDA359D-864C-5F62-0D75-C0677192C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661" y="0"/>
              <a:ext cx="4041096" cy="2194560"/>
            </a:xfrm>
            <a:prstGeom prst="rect">
              <a:avLst/>
            </a:prstGeom>
          </p:spPr>
        </p:pic>
        <p:pic>
          <p:nvPicPr>
            <p:cNvPr id="31" name="Picture 30" descr="A graph with red and blue lines&#10;&#10;AI-generated content may be incorrect.">
              <a:extLst>
                <a:ext uri="{FF2B5EF4-FFF2-40B4-BE49-F238E27FC236}">
                  <a16:creationId xmlns:a16="http://schemas.microsoft.com/office/drawing/2014/main" id="{7E1F1F4E-93C0-78F1-C20C-EA96BC75C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565" y="0"/>
              <a:ext cx="4041096" cy="2194560"/>
            </a:xfrm>
            <a:prstGeom prst="rect">
              <a:avLst/>
            </a:prstGeom>
          </p:spPr>
        </p:pic>
        <p:pic>
          <p:nvPicPr>
            <p:cNvPr id="33" name="Picture 32" descr="A graph with lines and dots&#10;&#10;AI-generated content may be incorrect.">
              <a:extLst>
                <a:ext uri="{FF2B5EF4-FFF2-40B4-BE49-F238E27FC236}">
                  <a16:creationId xmlns:a16="http://schemas.microsoft.com/office/drawing/2014/main" id="{883ABC48-BC2C-6BD4-6153-A8396F060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02" y="0"/>
              <a:ext cx="4041096" cy="2194560"/>
            </a:xfrm>
            <a:prstGeom prst="rect">
              <a:avLst/>
            </a:prstGeom>
          </p:spPr>
        </p:pic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F590257B-BFEC-E292-EA0E-55368D24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9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Calibration Staircase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 LT Pro" panose="020B0504020202020204" pitchFamily="34" charset="0"/>
              </a:rPr>
              <a:t>SO</a:t>
            </a:r>
          </a:p>
        </p:txBody>
      </p:sp>
    </p:spTree>
    <p:extLst>
      <p:ext uri="{BB962C8B-B14F-4D97-AF65-F5344CB8AC3E}">
        <p14:creationId xmlns:p14="http://schemas.microsoft.com/office/powerpoint/2010/main" val="324609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82489-B4F1-82E5-73F0-2F754824C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F0ABF7B-A067-57D0-AEE6-AD30F5E4B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878" y="-800760"/>
            <a:ext cx="3111457" cy="1668658"/>
          </a:xfr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72FA9F35-9D3E-6A3E-AB92-EDCF77D7BF26}"/>
              </a:ext>
            </a:extLst>
          </p:cNvPr>
          <p:cNvSpPr txBox="1">
            <a:spLocks/>
          </p:cNvSpPr>
          <p:nvPr/>
        </p:nvSpPr>
        <p:spPr>
          <a:xfrm>
            <a:off x="838200" y="335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Next LT Pro" panose="020B0504020202020204" pitchFamily="34" charset="0"/>
              </a:rPr>
              <a:t>Calibration Staircase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 LT Pro" panose="020B0504020202020204" pitchFamily="34" charset="0"/>
              </a:rPr>
              <a:t>ME</a:t>
            </a:r>
          </a:p>
        </p:txBody>
      </p:sp>
      <p:pic>
        <p:nvPicPr>
          <p:cNvPr id="35" name="Picture 3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413D30F8-25BD-9D3D-B52E-8D692676B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58" y="4890671"/>
            <a:ext cx="3340613" cy="1967328"/>
          </a:xfrm>
          <a:prstGeom prst="rect">
            <a:avLst/>
          </a:prstGeom>
        </p:spPr>
      </p:pic>
      <p:pic>
        <p:nvPicPr>
          <p:cNvPr id="37" name="Picture 36" descr="A graph of a number of squishy&#10;&#10;AI-generated content may be incorrect.">
            <a:extLst>
              <a:ext uri="{FF2B5EF4-FFF2-40B4-BE49-F238E27FC236}">
                <a16:creationId xmlns:a16="http://schemas.microsoft.com/office/drawing/2014/main" id="{A3054E17-AB2B-B5CF-917D-DF550D72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36" y="4890671"/>
            <a:ext cx="3344236" cy="1967328"/>
          </a:xfrm>
          <a:prstGeom prst="rect">
            <a:avLst/>
          </a:prstGeom>
        </p:spPr>
      </p:pic>
      <p:pic>
        <p:nvPicPr>
          <p:cNvPr id="41" name="Picture 4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9149E059-27B7-2754-D08A-07D50662D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264" y="2923344"/>
            <a:ext cx="3344236" cy="1967328"/>
          </a:xfrm>
          <a:prstGeom prst="rect">
            <a:avLst/>
          </a:prstGeom>
        </p:spPr>
      </p:pic>
      <p:pic>
        <p:nvPicPr>
          <p:cNvPr id="43" name="Picture 4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1FA43D5F-6864-5E7C-D8ED-24C232EEF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70" y="2923344"/>
            <a:ext cx="3343990" cy="1967328"/>
          </a:xfrm>
          <a:prstGeom prst="rect">
            <a:avLst/>
          </a:prstGeom>
        </p:spPr>
      </p:pic>
      <p:pic>
        <p:nvPicPr>
          <p:cNvPr id="45" name="Picture 44" descr="A graph with red lines and numbers&#10;&#10;AI-generated content may be incorrect.">
            <a:extLst>
              <a:ext uri="{FF2B5EF4-FFF2-40B4-BE49-F238E27FC236}">
                <a16:creationId xmlns:a16="http://schemas.microsoft.com/office/drawing/2014/main" id="{7E0C0B9C-7C43-670E-C674-DEA1633C2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923344"/>
            <a:ext cx="3347617" cy="1967328"/>
          </a:xfrm>
          <a:prstGeom prst="rect">
            <a:avLst/>
          </a:prstGeom>
        </p:spPr>
      </p:pic>
      <p:pic>
        <p:nvPicPr>
          <p:cNvPr id="47" name="Picture 4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0FC038B-BACB-6AB7-4075-3B925CD3D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94" y="956016"/>
            <a:ext cx="3342177" cy="1967328"/>
          </a:xfrm>
          <a:prstGeom prst="rect">
            <a:avLst/>
          </a:prstGeom>
        </p:spPr>
      </p:pic>
      <p:pic>
        <p:nvPicPr>
          <p:cNvPr id="49" name="Picture 48" descr="A graph with red lines and numbers&#10;&#10;AI-generated content may be incorrect.">
            <a:extLst>
              <a:ext uri="{FF2B5EF4-FFF2-40B4-BE49-F238E27FC236}">
                <a16:creationId xmlns:a16="http://schemas.microsoft.com/office/drawing/2014/main" id="{E115F7C2-060B-3CCB-32AC-69F294E77F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676" y="964348"/>
            <a:ext cx="3347618" cy="1967328"/>
          </a:xfrm>
          <a:prstGeom prst="rect">
            <a:avLst/>
          </a:prstGeom>
        </p:spPr>
      </p:pic>
      <p:pic>
        <p:nvPicPr>
          <p:cNvPr id="14" name="Picture 1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C5EE71DE-BC88-87AC-139F-E9FFA816C5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75" y="974662"/>
            <a:ext cx="3338801" cy="1967328"/>
          </a:xfrm>
          <a:prstGeom prst="rect">
            <a:avLst/>
          </a:prstGeom>
        </p:spPr>
      </p:pic>
      <p:pic>
        <p:nvPicPr>
          <p:cNvPr id="52" name="Picture 51" descr="A graph of a number of squishy&#10;&#10;AI-generated content may be incorrect.">
            <a:extLst>
              <a:ext uri="{FF2B5EF4-FFF2-40B4-BE49-F238E27FC236}">
                <a16:creationId xmlns:a16="http://schemas.microsoft.com/office/drawing/2014/main" id="{1CE19391-0C72-F295-F5DC-BC787CD141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68" y="4890670"/>
            <a:ext cx="3353035" cy="19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6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B54D3-D1EF-9532-C141-76EF94969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number of squishy&#10;&#10;AI-generated content may be incorrect.">
            <a:extLst>
              <a:ext uri="{FF2B5EF4-FFF2-40B4-BE49-F238E27FC236}">
                <a16:creationId xmlns:a16="http://schemas.microsoft.com/office/drawing/2014/main" id="{66F383C0-C2C4-8527-2F37-FA1ED8FF1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68" y="4890670"/>
            <a:ext cx="3353035" cy="1967330"/>
          </a:xfrm>
          <a:prstGeom prst="rect">
            <a:avLst/>
          </a:prstGeom>
        </p:spPr>
      </p:pic>
      <p:pic>
        <p:nvPicPr>
          <p:cNvPr id="35" name="Picture 3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472365DD-A959-51FA-EAFB-C68923111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58" y="4890671"/>
            <a:ext cx="3340613" cy="1967328"/>
          </a:xfrm>
          <a:prstGeom prst="rect">
            <a:avLst/>
          </a:prstGeom>
        </p:spPr>
      </p:pic>
      <p:pic>
        <p:nvPicPr>
          <p:cNvPr id="37" name="Picture 36" descr="A graph of a number of squishy&#10;&#10;AI-generated content may be incorrect.">
            <a:extLst>
              <a:ext uri="{FF2B5EF4-FFF2-40B4-BE49-F238E27FC236}">
                <a16:creationId xmlns:a16="http://schemas.microsoft.com/office/drawing/2014/main" id="{08E66B5F-3443-4942-1D6F-B27577079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36" y="4890671"/>
            <a:ext cx="3344236" cy="1967328"/>
          </a:xfrm>
          <a:prstGeom prst="rect">
            <a:avLst/>
          </a:prstGeom>
        </p:spPr>
      </p:pic>
      <p:pic>
        <p:nvPicPr>
          <p:cNvPr id="41" name="Picture 4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2F731D25-7BB6-4793-C664-B615B4DE1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264" y="2923344"/>
            <a:ext cx="3344236" cy="1967328"/>
          </a:xfrm>
          <a:prstGeom prst="rect">
            <a:avLst/>
          </a:prstGeom>
        </p:spPr>
      </p:pic>
      <p:pic>
        <p:nvPicPr>
          <p:cNvPr id="43" name="Picture 4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0BEE2C9-C885-94D8-7B30-31907DB35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70" y="2923344"/>
            <a:ext cx="3343990" cy="1967328"/>
          </a:xfrm>
          <a:prstGeom prst="rect">
            <a:avLst/>
          </a:prstGeom>
        </p:spPr>
      </p:pic>
      <p:pic>
        <p:nvPicPr>
          <p:cNvPr id="45" name="Picture 44" descr="A graph with red lines and numbers&#10;&#10;AI-generated content may be incorrect.">
            <a:extLst>
              <a:ext uri="{FF2B5EF4-FFF2-40B4-BE49-F238E27FC236}">
                <a16:creationId xmlns:a16="http://schemas.microsoft.com/office/drawing/2014/main" id="{BC16F9C3-3960-E685-6A64-481005D92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923344"/>
            <a:ext cx="3347617" cy="1967328"/>
          </a:xfrm>
          <a:prstGeom prst="rect">
            <a:avLst/>
          </a:prstGeom>
        </p:spPr>
      </p:pic>
      <p:pic>
        <p:nvPicPr>
          <p:cNvPr id="47" name="Picture 4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3D9C9CF-7204-6C4A-75F2-80C84ECCF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94" y="956016"/>
            <a:ext cx="3342177" cy="1967328"/>
          </a:xfrm>
          <a:prstGeom prst="rect">
            <a:avLst/>
          </a:prstGeom>
        </p:spPr>
      </p:pic>
      <p:pic>
        <p:nvPicPr>
          <p:cNvPr id="49" name="Picture 48" descr="A graph with red lines and numbers&#10;&#10;AI-generated content may be incorrect.">
            <a:extLst>
              <a:ext uri="{FF2B5EF4-FFF2-40B4-BE49-F238E27FC236}">
                <a16:creationId xmlns:a16="http://schemas.microsoft.com/office/drawing/2014/main" id="{8E0343B9-05DD-CE76-D8F8-8FFE746972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676" y="964348"/>
            <a:ext cx="3347618" cy="1967328"/>
          </a:xfrm>
          <a:prstGeom prst="rect">
            <a:avLst/>
          </a:prstGeom>
        </p:spPr>
      </p:pic>
      <p:pic>
        <p:nvPicPr>
          <p:cNvPr id="14" name="Picture 1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B5C9F2C-058F-0169-BDBC-E2B31CA55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75" y="974662"/>
            <a:ext cx="3338801" cy="1967328"/>
          </a:xfrm>
          <a:prstGeom prst="rect">
            <a:avLst/>
          </a:prstGeom>
        </p:spPr>
      </p:pic>
      <p:pic>
        <p:nvPicPr>
          <p:cNvPr id="11" name="Content Placeholder 1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C8E85DA-9369-F32F-92F4-90D6B5B8C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878" y="-800760"/>
            <a:ext cx="3111457" cy="1668658"/>
          </a:xfr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0FD4B8F4-6F3D-F94B-BB17-6E66B24589A1}"/>
              </a:ext>
            </a:extLst>
          </p:cNvPr>
          <p:cNvSpPr txBox="1">
            <a:spLocks/>
          </p:cNvSpPr>
          <p:nvPr/>
        </p:nvSpPr>
        <p:spPr>
          <a:xfrm>
            <a:off x="838200" y="335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Next LT Pro" panose="020B0504020202020204" pitchFamily="34" charset="0"/>
              </a:rPr>
              <a:t>Calibration Staircase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 LT Pro" panose="020B0504020202020204" pitchFamily="34" charset="0"/>
              </a:rPr>
              <a:t>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A3E92E-D9FF-CA7A-3867-7A05F0C1D423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659F0-7812-E2F0-27D9-E1A8AB5CD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1840" y="1359132"/>
            <a:ext cx="7213026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7988AC-E9D4-A1B1-FD74-A45ECD23FB1C}"/>
              </a:ext>
            </a:extLst>
          </p:cNvPr>
          <p:cNvSpPr>
            <a:spLocks noGrp="1"/>
          </p:cNvSpPr>
          <p:nvPr/>
        </p:nvSpPr>
        <p:spPr>
          <a:xfrm>
            <a:off x="625074" y="359402"/>
            <a:ext cx="9692640" cy="7955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Next LT Pro" panose="020B0504020202020204" pitchFamily="34" charset="0"/>
              </a:rPr>
              <a:t>Experiment Design</a:t>
            </a:r>
          </a:p>
        </p:txBody>
      </p:sp>
      <p:pic>
        <p:nvPicPr>
          <p:cNvPr id="8" name="Picture 7" descr="Several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46E51053-9DFA-5EB6-6361-8646060C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9" y="1614678"/>
            <a:ext cx="6668926" cy="46259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9DC2BFB-AEF6-0EC7-A47C-C0DD68B12764}"/>
              </a:ext>
            </a:extLst>
          </p:cNvPr>
          <p:cNvSpPr>
            <a:spLocks noGrp="1"/>
          </p:cNvSpPr>
          <p:nvPr/>
        </p:nvSpPr>
        <p:spPr>
          <a:xfrm>
            <a:off x="6829425" y="1276349"/>
            <a:ext cx="5086350" cy="5343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venir Next LT Pro" panose="020B0504020202020204" pitchFamily="34" charset="0"/>
              </a:rPr>
              <a:t>9</a:t>
            </a:r>
            <a:r>
              <a:rPr lang="en-US" dirty="0">
                <a:latin typeface="Avenir Next LT Pro" panose="020B0504020202020204" pitchFamily="34" charset="0"/>
              </a:rPr>
              <a:t> participants</a:t>
            </a:r>
          </a:p>
          <a:p>
            <a:r>
              <a:rPr lang="en-US" b="1" dirty="0">
                <a:latin typeface="Avenir Next LT Pro" panose="020B0504020202020204" pitchFamily="34" charset="0"/>
              </a:rPr>
              <a:t>Local Motion Cue Types</a:t>
            </a:r>
            <a:r>
              <a:rPr lang="en-US" dirty="0">
                <a:latin typeface="Avenir Next LT Pro" panose="020B0504020202020204" pitchFamily="34" charset="0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First Order (FO)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Second order (SO)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Motion Energy (ME)</a:t>
            </a:r>
          </a:p>
          <a:p>
            <a:pPr>
              <a:buNone/>
            </a:pPr>
            <a:r>
              <a:rPr lang="en-US" b="1" dirty="0">
                <a:latin typeface="Avenir Next LT Pro" panose="020B0504020202020204" pitchFamily="34" charset="0"/>
              </a:rPr>
              <a:t>Eccentricities</a:t>
            </a:r>
            <a:r>
              <a:rPr lang="en-US" dirty="0">
                <a:latin typeface="Avenir Next LT Pro" panose="020B0504020202020204" pitchFamily="34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0° (fovea)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10°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20°</a:t>
            </a:r>
          </a:p>
          <a:p>
            <a:r>
              <a:rPr lang="en-US" b="1" dirty="0">
                <a:latin typeface="Avenir Next LT Pro" panose="020B0504020202020204" pitchFamily="34" charset="0"/>
              </a:rPr>
              <a:t>3</a:t>
            </a:r>
            <a:r>
              <a:rPr lang="en-US" dirty="0">
                <a:latin typeface="Avenir Next LT Pro" panose="020B0504020202020204" pitchFamily="34" charset="0"/>
              </a:rPr>
              <a:t> (walker types) * 3 (eccentricity) * 2 (direction) = </a:t>
            </a:r>
            <a:r>
              <a:rPr lang="en-US" b="1" dirty="0">
                <a:latin typeface="Avenir Next LT Pro" panose="020B0504020202020204" pitchFamily="34" charset="0"/>
              </a:rPr>
              <a:t>18 unique</a:t>
            </a:r>
            <a:r>
              <a:rPr lang="en-US" dirty="0">
                <a:latin typeface="Avenir Next LT Pro" panose="020B0504020202020204" pitchFamily="34" charset="0"/>
              </a:rPr>
              <a:t> conditions</a:t>
            </a:r>
          </a:p>
          <a:p>
            <a:r>
              <a:rPr lang="en-US" b="1" dirty="0">
                <a:latin typeface="Avenir Next LT Pro" panose="020B0504020202020204" pitchFamily="34" charset="0"/>
              </a:rPr>
              <a:t>8 trials </a:t>
            </a:r>
            <a:r>
              <a:rPr lang="en-US" dirty="0">
                <a:latin typeface="Avenir Next LT Pro" panose="020B0504020202020204" pitchFamily="34" charset="0"/>
              </a:rPr>
              <a:t>per unique condition = 144 trials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Task 2AFC Direction Discrimination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 3-point confidence rating</a:t>
            </a:r>
          </a:p>
        </p:txBody>
      </p:sp>
    </p:spTree>
    <p:extLst>
      <p:ext uri="{BB962C8B-B14F-4D97-AF65-F5344CB8AC3E}">
        <p14:creationId xmlns:p14="http://schemas.microsoft.com/office/powerpoint/2010/main" val="385791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A83A6D81-73D5-D270-1108-0EF3A700F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30102"/>
            <a:ext cx="6740389" cy="626277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13D35-911A-367E-D7D7-643F7916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60" y="3970194"/>
            <a:ext cx="3632336" cy="2684456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FA0028F-4BF3-5D51-2EC3-A28B61891E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9212456"/>
              </p:ext>
            </p:extLst>
          </p:nvPr>
        </p:nvGraphicFramePr>
        <p:xfrm>
          <a:off x="6800306" y="796464"/>
          <a:ext cx="5144044" cy="3173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7410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9C5A2-2F97-EEEA-2133-5B8A17F6F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45C0B54F-E2DA-1060-F064-6021C7FFE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30102"/>
            <a:ext cx="6740389" cy="6262773"/>
          </a:xfr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B8E4723-7BA0-40E2-940E-532AEE70A9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3546926"/>
              </p:ext>
            </p:extLst>
          </p:nvPr>
        </p:nvGraphicFramePr>
        <p:xfrm>
          <a:off x="4744538" y="230102"/>
          <a:ext cx="2670048" cy="150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486AB62-DCE4-4752-8A19-94488396D3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344715"/>
              </p:ext>
            </p:extLst>
          </p:nvPr>
        </p:nvGraphicFramePr>
        <p:xfrm>
          <a:off x="247650" y="2325014"/>
          <a:ext cx="2670048" cy="150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51C2533-0F26-42CA-B162-10E9AD0FC3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91693"/>
              </p:ext>
            </p:extLst>
          </p:nvPr>
        </p:nvGraphicFramePr>
        <p:xfrm>
          <a:off x="2481825" y="2325014"/>
          <a:ext cx="2670048" cy="150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7FF69CA-3AED-47B3-9FEE-214751A564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0288461"/>
              </p:ext>
            </p:extLst>
          </p:nvPr>
        </p:nvGraphicFramePr>
        <p:xfrm>
          <a:off x="4716000" y="2325014"/>
          <a:ext cx="2670048" cy="150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5BDA1EA-A4BC-4002-A0EE-DEE75E725D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099601"/>
              </p:ext>
            </p:extLst>
          </p:nvPr>
        </p:nvGraphicFramePr>
        <p:xfrm>
          <a:off x="247650" y="4435568"/>
          <a:ext cx="2670048" cy="150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5A7906D-16E5-4944-9852-96C6902103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855112"/>
              </p:ext>
            </p:extLst>
          </p:nvPr>
        </p:nvGraphicFramePr>
        <p:xfrm>
          <a:off x="2501963" y="4435567"/>
          <a:ext cx="2670048" cy="150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1FA0822-A06F-41C8-8F08-9D8E78D2E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1249"/>
              </p:ext>
            </p:extLst>
          </p:nvPr>
        </p:nvGraphicFramePr>
        <p:xfrm>
          <a:off x="4756276" y="4435566"/>
          <a:ext cx="2670048" cy="150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A84017E6-CE0F-461F-82BE-38AF3CE9B4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6601886"/>
              </p:ext>
            </p:extLst>
          </p:nvPr>
        </p:nvGraphicFramePr>
        <p:xfrm>
          <a:off x="6785335" y="3833665"/>
          <a:ext cx="5126139" cy="286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66D6CD2D-CDB1-4532-8D50-FF982DE4F3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775186"/>
              </p:ext>
            </p:extLst>
          </p:nvPr>
        </p:nvGraphicFramePr>
        <p:xfrm>
          <a:off x="2466511" y="239939"/>
          <a:ext cx="2668923" cy="150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837AD82E-BDF6-4EAC-12A1-A64007D02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8039" y="1932738"/>
            <a:ext cx="4953000" cy="1428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5A8A88-F217-C846-25D1-6526A84E35BA}"/>
              </a:ext>
            </a:extLst>
          </p:cNvPr>
          <p:cNvSpPr txBox="1"/>
          <p:nvPr/>
        </p:nvSpPr>
        <p:spPr>
          <a:xfrm>
            <a:off x="7047680" y="49352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Confidence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F645BA8B-CC34-D87B-1B55-7615CADB74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6813482"/>
              </p:ext>
            </p:extLst>
          </p:nvPr>
        </p:nvGraphicFramePr>
        <p:xfrm>
          <a:off x="247650" y="365124"/>
          <a:ext cx="2571750" cy="1567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179619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53AA-8890-D71B-C8E9-ADFE0DDB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Results</a:t>
            </a:r>
          </a:p>
        </p:txBody>
      </p:sp>
      <p:pic>
        <p:nvPicPr>
          <p:cNvPr id="5" name="Content Placeholder 4" descr="A graph of a bar chart&#10;&#10;AI-generated content may be incorrect.">
            <a:extLst>
              <a:ext uri="{FF2B5EF4-FFF2-40B4-BE49-F238E27FC236}">
                <a16:creationId xmlns:a16="http://schemas.microsoft.com/office/drawing/2014/main" id="{6269F6F4-795D-252F-2A49-9217BE564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9214"/>
            <a:ext cx="3816769" cy="2595562"/>
          </a:xfrm>
        </p:spPr>
      </p:pic>
      <p:pic>
        <p:nvPicPr>
          <p:cNvPr id="7" name="Picture 6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C884D7A3-06E3-1DEB-EF6D-9BAC7CD96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14776"/>
            <a:ext cx="3816769" cy="2889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372800-175D-C692-E9D3-E68DBF328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32" y="4119607"/>
            <a:ext cx="3465999" cy="2458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59C1F-B4C5-81A8-C4A3-44F01B51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092" y="3914776"/>
            <a:ext cx="3301317" cy="2749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46E84C-2EFF-2AAF-DC78-2017EE60C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542" y="1319214"/>
            <a:ext cx="3054458" cy="22573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9A305F-B211-B3AD-7B8B-36904D915D84}"/>
              </a:ext>
            </a:extLst>
          </p:cNvPr>
          <p:cNvSpPr txBox="1"/>
          <p:nvPr/>
        </p:nvSpPr>
        <p:spPr>
          <a:xfrm>
            <a:off x="4596441" y="1416851"/>
            <a:ext cx="45411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" panose="020B0504020202020204" pitchFamily="34" charset="0"/>
              </a:rPr>
              <a:t>Significant Eccentricity effect on accuracy for SO, ME, while FO retains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" panose="020B0504020202020204" pitchFamily="34" charset="0"/>
              </a:rPr>
              <a:t>ME is the hardest to perceive without Spatial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" panose="020B0504020202020204" pitchFamily="34" charset="0"/>
              </a:rPr>
              <a:t>SO is difficult as spatial information degrades over periphery</a:t>
            </a:r>
          </a:p>
        </p:txBody>
      </p:sp>
    </p:spTree>
    <p:extLst>
      <p:ext uri="{BB962C8B-B14F-4D97-AF65-F5344CB8AC3E}">
        <p14:creationId xmlns:p14="http://schemas.microsoft.com/office/powerpoint/2010/main" val="61761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12EF-3D02-F427-5D48-B3068DA2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 Light" panose="020B03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15FA5-5C9C-D51C-F351-4C1B1EF0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50292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First-order (FO) walkers are virtually immune to eccentricity. 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≈ 98 % and confidence near the ceiling across the visual field</a:t>
            </a:r>
            <a:endParaRPr lang="en-US" sz="2000" b="1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Second-order (SO) and motion-energy (ME) walkers break down outside the fovea</a:t>
            </a:r>
          </a:p>
          <a:p>
            <a:pPr lvl="1"/>
            <a:r>
              <a:rPr lang="en-US" sz="2000" i="1" dirty="0">
                <a:latin typeface="Avenir Next LT Pro" panose="020B0504020202020204" pitchFamily="34" charset="0"/>
              </a:rPr>
              <a:t>SO</a:t>
            </a:r>
            <a:r>
              <a:rPr lang="en-US" sz="2000" dirty="0">
                <a:latin typeface="Avenir Next LT Pro" panose="020B0504020202020204" pitchFamily="34" charset="0"/>
              </a:rPr>
              <a:t> from ≈ 90 % fovea to ≈ 50 % at 20</a:t>
            </a:r>
          </a:p>
          <a:p>
            <a:pPr lvl="1"/>
            <a:r>
              <a:rPr lang="en-US" sz="2000" i="1" dirty="0">
                <a:latin typeface="Avenir Next LT Pro" panose="020B0504020202020204" pitchFamily="34" charset="0"/>
              </a:rPr>
              <a:t>ME</a:t>
            </a:r>
            <a:r>
              <a:rPr lang="en-US" sz="2000" dirty="0">
                <a:latin typeface="Avenir Next LT Pro" panose="020B0504020202020204" pitchFamily="34" charset="0"/>
              </a:rPr>
              <a:t> from ≈ 85 % fovea to ≈ 30 % at 20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A genuine mis-perception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≈ 8 % of rating-3 responses were still wrong—clustered in SO/ME at 20°</a:t>
            </a:r>
          </a:p>
          <a:p>
            <a:r>
              <a:rPr lang="en-US" sz="2400" b="1" dirty="0">
                <a:latin typeface="Avenir Next LT Pro" panose="020B0504020202020204" pitchFamily="34" charset="0"/>
              </a:rPr>
              <a:t>luminance-defined biological motion </a:t>
            </a:r>
            <a:r>
              <a:rPr lang="en-US" sz="2400" dirty="0">
                <a:latin typeface="Avenir Next LT Pro" panose="020B0504020202020204" pitchFamily="34" charset="0"/>
              </a:rPr>
              <a:t>robustly across the field, </a:t>
            </a:r>
          </a:p>
          <a:p>
            <a:r>
              <a:rPr lang="en-US" sz="2400" b="1" dirty="0">
                <a:latin typeface="Avenir Next LT Pro" panose="020B0504020202020204" pitchFamily="34" charset="0"/>
              </a:rPr>
              <a:t>Second-order cues</a:t>
            </a:r>
            <a:r>
              <a:rPr lang="en-US" sz="2400" dirty="0">
                <a:latin typeface="Avenir Next LT Pro" panose="020B0504020202020204" pitchFamily="34" charset="0"/>
              </a:rPr>
              <a:t> are not enough when spatial information is absent in periphery</a:t>
            </a:r>
          </a:p>
          <a:p>
            <a:r>
              <a:rPr lang="en-US" sz="2400" b="1" dirty="0">
                <a:latin typeface="Avenir Next LT Pro" panose="020B0504020202020204" pitchFamily="34" charset="0"/>
              </a:rPr>
              <a:t>Motion energy cues</a:t>
            </a:r>
            <a:r>
              <a:rPr lang="en-US" sz="2400" dirty="0">
                <a:latin typeface="Avenir Next LT Pro" panose="020B0504020202020204" pitchFamily="34" charset="0"/>
              </a:rPr>
              <a:t> are vulnerable to misleading when spatial information is absent in periphery.</a:t>
            </a:r>
          </a:p>
        </p:txBody>
      </p:sp>
    </p:spTree>
    <p:extLst>
      <p:ext uri="{BB962C8B-B14F-4D97-AF65-F5344CB8AC3E}">
        <p14:creationId xmlns:p14="http://schemas.microsoft.com/office/powerpoint/2010/main" val="370413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>
            <a:extLst>
              <a:ext uri="{FF2B5EF4-FFF2-40B4-BE49-F238E27FC236}">
                <a16:creationId xmlns:a16="http://schemas.microsoft.com/office/drawing/2014/main" id="{BB94EE28-1A9B-E600-95AC-40DE572D1E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5441" y="5510662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66" name="Picture 65" descr="A white dots in the sky&#10;&#10;AI-generated content may be incorrect.">
            <a:extLst>
              <a:ext uri="{FF2B5EF4-FFF2-40B4-BE49-F238E27FC236}">
                <a16:creationId xmlns:a16="http://schemas.microsoft.com/office/drawing/2014/main" id="{7401E32A-17A6-DC3A-8DB4-45173EF670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7" t="10001" r="20282" b="11473"/>
          <a:stretch/>
        </p:blipFill>
        <p:spPr>
          <a:xfrm>
            <a:off x="10833277" y="5779415"/>
            <a:ext cx="415064" cy="620726"/>
          </a:xfrm>
          <a:prstGeom prst="rect">
            <a:avLst/>
          </a:prstGeom>
        </p:spPr>
      </p:pic>
      <p:sp>
        <p:nvSpPr>
          <p:cNvPr id="67" name="Title 1">
            <a:extLst>
              <a:ext uri="{FF2B5EF4-FFF2-40B4-BE49-F238E27FC236}">
                <a16:creationId xmlns:a16="http://schemas.microsoft.com/office/drawing/2014/main" id="{02346C94-FDC9-484E-B015-F3882949D3F9}"/>
              </a:ext>
            </a:extLst>
          </p:cNvPr>
          <p:cNvSpPr>
            <a:spLocks noGrp="1"/>
          </p:cNvSpPr>
          <p:nvPr/>
        </p:nvSpPr>
        <p:spPr>
          <a:xfrm>
            <a:off x="625074" y="359402"/>
            <a:ext cx="9692640" cy="7955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Next LT Pro" panose="020B0504020202020204" pitchFamily="34" charset="0"/>
              </a:rPr>
              <a:t>Experiment Design</a:t>
            </a:r>
          </a:p>
        </p:txBody>
      </p:sp>
      <p:pic>
        <p:nvPicPr>
          <p:cNvPr id="68" name="Picture 67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A93E31CE-DB40-8E7E-314E-3032DB346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7" b="11743"/>
          <a:stretch/>
        </p:blipFill>
        <p:spPr>
          <a:xfrm>
            <a:off x="625074" y="2352593"/>
            <a:ext cx="3098156" cy="34147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A2E6D5D-8618-0135-890E-934A2BE1F1E6}"/>
              </a:ext>
            </a:extLst>
          </p:cNvPr>
          <p:cNvCxnSpPr/>
          <p:nvPr/>
        </p:nvCxnSpPr>
        <p:spPr>
          <a:xfrm>
            <a:off x="3793243" y="4142066"/>
            <a:ext cx="963038" cy="0"/>
          </a:xfrm>
          <a:prstGeom prst="straightConnector1">
            <a:avLst/>
          </a:prstGeom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0" name="Picture 69" descr="VLC media player Logo">
            <a:extLst>
              <a:ext uri="{FF2B5EF4-FFF2-40B4-BE49-F238E27FC236}">
                <a16:creationId xmlns:a16="http://schemas.microsoft.com/office/drawing/2014/main" id="{AC1D07D6-DD16-5D14-21CA-3FD23F73C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36" y="4294132"/>
            <a:ext cx="1300270" cy="8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093E3F-6DE5-B134-D31C-3E38FF4F35D6}"/>
              </a:ext>
            </a:extLst>
          </p:cNvPr>
          <p:cNvCxnSpPr>
            <a:cxnSpLocks/>
          </p:cNvCxnSpPr>
          <p:nvPr/>
        </p:nvCxnSpPr>
        <p:spPr>
          <a:xfrm>
            <a:off x="6491141" y="4118151"/>
            <a:ext cx="727175" cy="11805"/>
          </a:xfrm>
          <a:prstGeom prst="straightConnector1">
            <a:avLst/>
          </a:prstGeom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957A88-EDC1-D9FB-CB58-359083BC4C6B}"/>
              </a:ext>
            </a:extLst>
          </p:cNvPr>
          <p:cNvCxnSpPr>
            <a:cxnSpLocks/>
          </p:cNvCxnSpPr>
          <p:nvPr/>
        </p:nvCxnSpPr>
        <p:spPr>
          <a:xfrm flipV="1">
            <a:off x="7308955" y="2742929"/>
            <a:ext cx="973204" cy="55131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F6661A-72AD-B18D-7FD0-5A0E38AF9A4E}"/>
              </a:ext>
            </a:extLst>
          </p:cNvPr>
          <p:cNvCxnSpPr>
            <a:cxnSpLocks/>
          </p:cNvCxnSpPr>
          <p:nvPr/>
        </p:nvCxnSpPr>
        <p:spPr>
          <a:xfrm>
            <a:off x="8027635" y="2742929"/>
            <a:ext cx="1008668" cy="59388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Box 36">
            <a:extLst>
              <a:ext uri="{FF2B5EF4-FFF2-40B4-BE49-F238E27FC236}">
                <a16:creationId xmlns:a16="http://schemas.microsoft.com/office/drawing/2014/main" id="{FCF64373-47F3-77BD-B941-F75EFB9CDD2E}"/>
              </a:ext>
            </a:extLst>
          </p:cNvPr>
          <p:cNvSpPr txBox="1"/>
          <p:nvPr/>
        </p:nvSpPr>
        <p:spPr>
          <a:xfrm>
            <a:off x="8995171" y="303987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x</a:t>
            </a:r>
          </a:p>
        </p:txBody>
      </p:sp>
      <p:sp>
        <p:nvSpPr>
          <p:cNvPr id="75" name="TextBox 37">
            <a:extLst>
              <a:ext uri="{FF2B5EF4-FFF2-40B4-BE49-F238E27FC236}">
                <a16:creationId xmlns:a16="http://schemas.microsoft.com/office/drawing/2014/main" id="{CA0BA739-C468-5D37-0F6C-EDD2036D1B44}"/>
              </a:ext>
            </a:extLst>
          </p:cNvPr>
          <p:cNvSpPr txBox="1"/>
          <p:nvPr/>
        </p:nvSpPr>
        <p:spPr>
          <a:xfrm>
            <a:off x="7051332" y="29425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y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4919D6F-C740-9D8D-6DAD-6B8743282DA7}"/>
              </a:ext>
            </a:extLst>
          </p:cNvPr>
          <p:cNvCxnSpPr>
            <a:cxnSpLocks/>
          </p:cNvCxnSpPr>
          <p:nvPr/>
        </p:nvCxnSpPr>
        <p:spPr>
          <a:xfrm>
            <a:off x="9188778" y="4143353"/>
            <a:ext cx="727175" cy="11805"/>
          </a:xfrm>
          <a:prstGeom prst="straightConnector1">
            <a:avLst/>
          </a:prstGeom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984B2FE-AA61-FA85-A544-A8156D43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91" y="3945779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8EBABAF-4EC1-1854-65CF-F99E5A3A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349" y="3793566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00206F6-2086-FEB0-967C-0B40111C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47" y="3637615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FD4132B-A40E-6D96-381E-ECE4CD3E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47" y="3481664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29ABDFE-6AB2-7525-4292-E39CBCFD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59" y="3329451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79DD054-D7DF-4273-4959-689F44EB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80" y="3178484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37844AF-AB5A-8E9D-94DD-303E35893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606" y="3021287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C3704C8-9B6B-8C29-23F7-1D2A1C3E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236" y="2864090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151E41-DB65-10BC-669D-E10B45B38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024" y="3945779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09CF114-19AD-5F4E-187D-235E87BB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382" y="3793566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B68A253-CE86-5553-A05A-15CC6E5E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80" y="3637615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D3C6969C-765D-9C49-B543-DD35B1EC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80" y="3481664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D2C12AD-55F1-BF57-8402-AF83BD41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192" y="3329451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F29D316-C05D-3769-63CE-C35B17D4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13" y="3178484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5E53EC0-F799-9C7E-4D18-2BA12557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39" y="3021287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A437C72-7B5A-79FF-17F5-23E0F043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269" y="2864090"/>
            <a:ext cx="1128665" cy="1155133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4753141-D746-CD23-1E50-FC853C71E6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38260" y="5346806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C202A3F-89CD-BEB3-154C-0508C73736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22758" y="5190855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08C9EEA-2445-8EEE-A046-470B9C91AF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22758" y="5034904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7AD87A9-8E15-BA46-385B-CA9DAA94BC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34070" y="4882691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CC0F4EFB-41DB-7809-8B09-ADB10BA742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22758" y="4726740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43A6082-8510-6BDF-C1E4-6EF5E9A419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07256" y="4570789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CEB71C0-A278-8B73-0070-5FAD32A733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07256" y="4414838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95C2C483-038C-16C3-C67F-E64903677D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18568" y="4262625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02567E1-FFC9-6A33-7337-4E55A04A42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20075" y="4110085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3394AB5-7BDB-FF3D-A167-4C8AADC620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04573" y="3954134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3732719-F903-CE56-AB93-E62E9A5ABD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04573" y="3798183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19B32EF-2193-04FE-6DDD-0DB28577C4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15885" y="3645970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45511ED9-5043-DCFC-47EF-434FA546EE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15885" y="3484895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A6C4A1F-621A-507A-2C2E-8F9D6C27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717" y="3391664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9230AC3-51C4-9AE0-594C-362AA38700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20075" y="3239451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BFAD77B-B195-9640-7815-584717F6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04573" y="3083500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4354D2F-99BB-2B58-0BA4-1237DDA835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04573" y="2927549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9B8F0F6-F895-40F3-6807-BF8FA898AC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15885" y="2775336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C2D3A8C-D4DB-9EC3-F4E6-5E416A04B6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404573" y="2619385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3AF53A6-9F5F-3C05-CDBF-96F310CD35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lum bright="70000" contrast="-70000"/>
          </a:blip>
          <a:stretch>
            <a:fillRect/>
          </a:stretch>
        </p:blipFill>
        <p:spPr>
          <a:xfrm>
            <a:off x="10389071" y="2463434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5299C26-40EB-0C97-21E9-2EB918EFB0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96822" y="2303083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DF99E4B-46F7-61AD-820D-FBC63932E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59" y="4408801"/>
            <a:ext cx="718622" cy="7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 descr="Python Logo">
            <a:extLst>
              <a:ext uri="{FF2B5EF4-FFF2-40B4-BE49-F238E27FC236}">
                <a16:creationId xmlns:a16="http://schemas.microsoft.com/office/drawing/2014/main" id="{0C463521-A3B2-D28E-3ACC-236D6451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912" y="4486799"/>
            <a:ext cx="643127" cy="6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2151">
            <a:extLst>
              <a:ext uri="{FF2B5EF4-FFF2-40B4-BE49-F238E27FC236}">
                <a16:creationId xmlns:a16="http://schemas.microsoft.com/office/drawing/2014/main" id="{01EC2318-40EB-D4FF-70EE-B63C10EB0E30}"/>
              </a:ext>
            </a:extLst>
          </p:cNvPr>
          <p:cNvSpPr txBox="1"/>
          <p:nvPr/>
        </p:nvSpPr>
        <p:spPr>
          <a:xfrm>
            <a:off x="757081" y="1857294"/>
            <a:ext cx="283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/>
              <a:t>Biomotionlab.ca</a:t>
            </a:r>
          </a:p>
        </p:txBody>
      </p:sp>
      <p:sp>
        <p:nvSpPr>
          <p:cNvPr id="117" name="TextBox 2152">
            <a:extLst>
              <a:ext uri="{FF2B5EF4-FFF2-40B4-BE49-F238E27FC236}">
                <a16:creationId xmlns:a16="http://schemas.microsoft.com/office/drawing/2014/main" id="{0B7EC9C0-4258-8AE4-9AE1-56404BA8C709}"/>
              </a:ext>
            </a:extLst>
          </p:cNvPr>
          <p:cNvSpPr txBox="1"/>
          <p:nvPr/>
        </p:nvSpPr>
        <p:spPr>
          <a:xfrm>
            <a:off x="2932620" y="5132238"/>
            <a:ext cx="283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/>
              <a:t>VLC player</a:t>
            </a:r>
          </a:p>
        </p:txBody>
      </p:sp>
      <p:sp>
        <p:nvSpPr>
          <p:cNvPr id="118" name="TextBox 2153">
            <a:extLst>
              <a:ext uri="{FF2B5EF4-FFF2-40B4-BE49-F238E27FC236}">
                <a16:creationId xmlns:a16="http://schemas.microsoft.com/office/drawing/2014/main" id="{9D1F743F-474B-98D3-5A8F-499F90CDF20E}"/>
              </a:ext>
            </a:extLst>
          </p:cNvPr>
          <p:cNvSpPr txBox="1"/>
          <p:nvPr/>
        </p:nvSpPr>
        <p:spPr>
          <a:xfrm>
            <a:off x="5332321" y="5126329"/>
            <a:ext cx="283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/>
              <a:t>ImageJ</a:t>
            </a:r>
          </a:p>
        </p:txBody>
      </p:sp>
      <p:sp>
        <p:nvSpPr>
          <p:cNvPr id="119" name="TextBox 2154">
            <a:extLst>
              <a:ext uri="{FF2B5EF4-FFF2-40B4-BE49-F238E27FC236}">
                <a16:creationId xmlns:a16="http://schemas.microsoft.com/office/drawing/2014/main" id="{7BBDC542-2C7F-A480-4632-1F83F4F7A533}"/>
              </a:ext>
            </a:extLst>
          </p:cNvPr>
          <p:cNvSpPr txBox="1"/>
          <p:nvPr/>
        </p:nvSpPr>
        <p:spPr>
          <a:xfrm>
            <a:off x="8120192" y="5137541"/>
            <a:ext cx="283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/>
              <a:t>Python</a:t>
            </a:r>
          </a:p>
        </p:txBody>
      </p:sp>
      <p:sp>
        <p:nvSpPr>
          <p:cNvPr id="120" name="TextBox 2155">
            <a:extLst>
              <a:ext uri="{FF2B5EF4-FFF2-40B4-BE49-F238E27FC236}">
                <a16:creationId xmlns:a16="http://schemas.microsoft.com/office/drawing/2014/main" id="{78C08A1E-FC96-1B54-9F5A-9380FEDDA625}"/>
              </a:ext>
            </a:extLst>
          </p:cNvPr>
          <p:cNvSpPr txBox="1"/>
          <p:nvPr/>
        </p:nvSpPr>
        <p:spPr>
          <a:xfrm>
            <a:off x="4160542" y="2218481"/>
            <a:ext cx="283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/>
              <a:t>10 frames</a:t>
            </a:r>
          </a:p>
        </p:txBody>
      </p:sp>
      <p:sp>
        <p:nvSpPr>
          <p:cNvPr id="121" name="TextBox 2156">
            <a:extLst>
              <a:ext uri="{FF2B5EF4-FFF2-40B4-BE49-F238E27FC236}">
                <a16:creationId xmlns:a16="http://schemas.microsoft.com/office/drawing/2014/main" id="{3D63C183-73DD-AD5F-5B67-BF54119A4CC6}"/>
              </a:ext>
            </a:extLst>
          </p:cNvPr>
          <p:cNvSpPr txBox="1"/>
          <p:nvPr/>
        </p:nvSpPr>
        <p:spPr>
          <a:xfrm>
            <a:off x="6610564" y="2218481"/>
            <a:ext cx="283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/>
              <a:t>Dot Coordinates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AE283286-E083-9438-A2C2-1C191F1549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00911" y="2169061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6965CA8-4EC2-73FB-F5A4-80108B8A41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89599" y="2055049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3C749D1B-5E5E-1A44-8321-86D5B8EE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81229" y="1931935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6595547F-8E57-1CC2-C058-B738CC53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89599" y="1825590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64278FB7-1C6E-EDB2-36E7-45FE36C124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9851" y="1701429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80174DD-4253-EA0F-E3E4-43A026EA5F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1126" y="1558732"/>
            <a:ext cx="1128665" cy="115513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sp>
        <p:nvSpPr>
          <p:cNvPr id="131" name="TextBox 2156">
            <a:extLst>
              <a:ext uri="{FF2B5EF4-FFF2-40B4-BE49-F238E27FC236}">
                <a16:creationId xmlns:a16="http://schemas.microsoft.com/office/drawing/2014/main" id="{18138C57-688A-41D6-3DC0-22F6D2C77FB0}"/>
              </a:ext>
            </a:extLst>
          </p:cNvPr>
          <p:cNvSpPr txBox="1"/>
          <p:nvPr/>
        </p:nvSpPr>
        <p:spPr>
          <a:xfrm>
            <a:off x="9523432" y="1142785"/>
            <a:ext cx="283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/>
              <a:t>60 frames</a:t>
            </a:r>
          </a:p>
        </p:txBody>
      </p:sp>
    </p:spTree>
    <p:extLst>
      <p:ext uri="{BB962C8B-B14F-4D97-AF65-F5344CB8AC3E}">
        <p14:creationId xmlns:p14="http://schemas.microsoft.com/office/powerpoint/2010/main" val="350915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112078B7-2DE8-209F-23F6-190B192DF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91" y="1577975"/>
            <a:ext cx="3098156" cy="4633278"/>
          </a:xfrm>
          <a:prstGeom prst="rect">
            <a:avLst/>
          </a:prstGeom>
        </p:spPr>
      </p:pic>
      <p:pic>
        <p:nvPicPr>
          <p:cNvPr id="5" name="Picture 4" descr="A white dots in the sky&#10;&#10;AI-generated content may be incorrect.">
            <a:extLst>
              <a:ext uri="{FF2B5EF4-FFF2-40B4-BE49-F238E27FC236}">
                <a16:creationId xmlns:a16="http://schemas.microsoft.com/office/drawing/2014/main" id="{EBF29778-12F1-2C4D-1B40-02301734F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7" t="10001" r="20282" b="11473"/>
          <a:stretch/>
        </p:blipFill>
        <p:spPr>
          <a:xfrm>
            <a:off x="6713744" y="1577975"/>
            <a:ext cx="3098155" cy="4633278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285D0808-DB3B-30A4-0A41-C60187B37C3A}"/>
              </a:ext>
            </a:extLst>
          </p:cNvPr>
          <p:cNvSpPr txBox="1"/>
          <p:nvPr/>
        </p:nvSpPr>
        <p:spPr>
          <a:xfrm>
            <a:off x="2719498" y="5823824"/>
            <a:ext cx="283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rgbClr val="FFC000"/>
                </a:solidFill>
              </a:rPr>
              <a:t>Biomotionlab.ca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81EF513-F5FE-B798-E6BE-C0B10DD3DADA}"/>
              </a:ext>
            </a:extLst>
          </p:cNvPr>
          <p:cNvSpPr txBox="1"/>
          <p:nvPr/>
        </p:nvSpPr>
        <p:spPr>
          <a:xfrm>
            <a:off x="6845750" y="5823824"/>
            <a:ext cx="283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rgbClr val="FFC000"/>
                </a:solidFill>
              </a:rPr>
              <a:t>MATLAB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FBBD5D-8025-95E8-A3B9-946DD945F93D}"/>
              </a:ext>
            </a:extLst>
          </p:cNvPr>
          <p:cNvSpPr>
            <a:spLocks noGrp="1"/>
          </p:cNvSpPr>
          <p:nvPr/>
        </p:nvSpPr>
        <p:spPr>
          <a:xfrm>
            <a:off x="625074" y="359402"/>
            <a:ext cx="9692640" cy="7955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Next LT Pro" panose="020B0504020202020204" pitchFamily="34" charset="0"/>
              </a:rPr>
              <a:t>Experiment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1112F4-B8C2-6DD0-FFD5-9B424FBA1228}"/>
              </a:ext>
            </a:extLst>
          </p:cNvPr>
          <p:cNvSpPr txBox="1"/>
          <p:nvPr/>
        </p:nvSpPr>
        <p:spPr>
          <a:xfrm>
            <a:off x="6323790" y="6371444"/>
            <a:ext cx="586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2">
                    <a:lumMod val="75000"/>
                  </a:schemeClr>
                </a:solidFill>
                <a:latin typeface="Avenir Next LT Pro" panose="020B0504020202020204" pitchFamily="34" charset="0"/>
              </a:rPr>
              <a:t>*Illustrated images do not correspond to experiment image (30fps GIF)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243F593-3868-F7D7-76B8-14FE4CABBCCB}"/>
              </a:ext>
            </a:extLst>
          </p:cNvPr>
          <p:cNvSpPr txBox="1"/>
          <p:nvPr/>
        </p:nvSpPr>
        <p:spPr>
          <a:xfrm>
            <a:off x="95013" y="1577975"/>
            <a:ext cx="24924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Next LT Pro" panose="020B0504020202020204" pitchFamily="34" charset="0"/>
              </a:rPr>
              <a:t>Reference PLW Dots: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Shoulder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Shoulder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Chest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Elbow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Elbow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Wrist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Wrist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Stomach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Knee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Knee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Ankle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Ankle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6B9871EF-EB8A-D30A-1B59-4E2963991722}"/>
              </a:ext>
            </a:extLst>
          </p:cNvPr>
          <p:cNvSpPr txBox="1"/>
          <p:nvPr/>
        </p:nvSpPr>
        <p:spPr>
          <a:xfrm>
            <a:off x="9631222" y="1577974"/>
            <a:ext cx="24924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Next LT Pro" panose="020B0504020202020204" pitchFamily="34" charset="0"/>
              </a:rPr>
              <a:t>PLW Dots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Shoulder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Shoulder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latin typeface="Avenir Next LT Pro" panose="020B0504020202020204" pitchFamily="34" charset="0"/>
              </a:rPr>
              <a:t>Chest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Elbow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Elbow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Wrist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Wrist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latin typeface="Avenir Next LT Pro" panose="020B0504020202020204" pitchFamily="34" charset="0"/>
              </a:rPr>
              <a:t>Stomach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Knee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Knee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R Ankle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 Ankle</a:t>
            </a:r>
          </a:p>
        </p:txBody>
      </p:sp>
    </p:spTree>
    <p:extLst>
      <p:ext uri="{BB962C8B-B14F-4D97-AF65-F5344CB8AC3E}">
        <p14:creationId xmlns:p14="http://schemas.microsoft.com/office/powerpoint/2010/main" val="68628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AF60B-A4E7-A7BF-615F-967E934F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Motion types</a:t>
            </a:r>
          </a:p>
        </p:txBody>
      </p:sp>
      <p:pic>
        <p:nvPicPr>
          <p:cNvPr id="4" name="Content Placeholder 4" descr="A grey background with small dots&#10;&#10;AI-generated content may be incorrect.">
            <a:extLst>
              <a:ext uri="{FF2B5EF4-FFF2-40B4-BE49-F238E27FC236}">
                <a16:creationId xmlns:a16="http://schemas.microsoft.com/office/drawing/2014/main" id="{FE18FA80-9858-13EB-0EAF-E71A6CF5C591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5" t="22050" r="47026" b="68151"/>
          <a:stretch/>
        </p:blipFill>
        <p:spPr>
          <a:xfrm rot="5400000">
            <a:off x="1590119" y="2264908"/>
            <a:ext cx="3583732" cy="3472775"/>
          </a:xfrm>
          <a:prstGeom prst="rect">
            <a:avLst/>
          </a:prstGeom>
        </p:spPr>
      </p:pic>
      <p:pic>
        <p:nvPicPr>
          <p:cNvPr id="6" name="Picture 5" descr="A grey background with dots&#10;&#10;AI-generated content may be incorrect.">
            <a:extLst>
              <a:ext uri="{FF2B5EF4-FFF2-40B4-BE49-F238E27FC236}">
                <a16:creationId xmlns:a16="http://schemas.microsoft.com/office/drawing/2014/main" id="{EB4ABD7F-ECF2-405A-1AEC-76B8F5868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5" t="22017" r="47022" b="67346"/>
          <a:stretch/>
        </p:blipFill>
        <p:spPr>
          <a:xfrm rot="5400000">
            <a:off x="7018150" y="2264906"/>
            <a:ext cx="3583733" cy="347277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E58BA3-0E09-D354-4B7C-9920B38E3559}"/>
              </a:ext>
            </a:extLst>
          </p:cNvPr>
          <p:cNvSpPr txBox="1">
            <a:spLocks/>
          </p:cNvSpPr>
          <p:nvPr/>
        </p:nvSpPr>
        <p:spPr>
          <a:xfrm>
            <a:off x="1577497" y="1825625"/>
            <a:ext cx="1046988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Second order					Motion Energy</a:t>
            </a:r>
          </a:p>
        </p:txBody>
      </p:sp>
    </p:spTree>
    <p:extLst>
      <p:ext uri="{BB962C8B-B14F-4D97-AF65-F5344CB8AC3E}">
        <p14:creationId xmlns:p14="http://schemas.microsoft.com/office/powerpoint/2010/main" val="394768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ey background with small dots&#10;&#10;AI-generated content may be incorrect.">
            <a:extLst>
              <a:ext uri="{FF2B5EF4-FFF2-40B4-BE49-F238E27FC236}">
                <a16:creationId xmlns:a16="http://schemas.microsoft.com/office/drawing/2014/main" id="{E1A24CBD-1490-FEF0-EA7C-2531D1C3C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2" t="16605" r="15904" b="14858"/>
          <a:stretch/>
        </p:blipFill>
        <p:spPr>
          <a:xfrm>
            <a:off x="4610102" y="2146299"/>
            <a:ext cx="2628900" cy="3975100"/>
          </a:xfrm>
        </p:spPr>
      </p:pic>
      <p:pic>
        <p:nvPicPr>
          <p:cNvPr id="11" name="Picture 10" descr="A black dots on a gray background&#10;&#10;AI-generated content may be incorrect.">
            <a:extLst>
              <a:ext uri="{FF2B5EF4-FFF2-40B4-BE49-F238E27FC236}">
                <a16:creationId xmlns:a16="http://schemas.microsoft.com/office/drawing/2014/main" id="{45296301-C8DE-565F-D4D7-1F0DB726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0078" r="8717" b="8557"/>
          <a:stretch/>
        </p:blipFill>
        <p:spPr>
          <a:xfrm>
            <a:off x="1308100" y="2146300"/>
            <a:ext cx="2743200" cy="39751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5B14C03-1C58-35C2-6BDE-5E0E1F9DC69F}"/>
              </a:ext>
            </a:extLst>
          </p:cNvPr>
          <p:cNvSpPr>
            <a:spLocks noGrp="1"/>
          </p:cNvSpPr>
          <p:nvPr/>
        </p:nvSpPr>
        <p:spPr>
          <a:xfrm>
            <a:off x="625074" y="359402"/>
            <a:ext cx="9692640" cy="7955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Next LT Pro" panose="020B0504020202020204" pitchFamily="34" charset="0"/>
              </a:rPr>
              <a:t>Experiment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C33AC-352F-001D-7D33-78EEC061ECDC}"/>
              </a:ext>
            </a:extLst>
          </p:cNvPr>
          <p:cNvSpPr txBox="1"/>
          <p:nvPr/>
        </p:nvSpPr>
        <p:spPr>
          <a:xfrm>
            <a:off x="1308100" y="1700764"/>
            <a:ext cx="1843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First Order (FO)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9DD7A-DCA6-BD9B-CE7E-9F1F5B4FE828}"/>
              </a:ext>
            </a:extLst>
          </p:cNvPr>
          <p:cNvSpPr txBox="1"/>
          <p:nvPr/>
        </p:nvSpPr>
        <p:spPr>
          <a:xfrm>
            <a:off x="4724400" y="1700764"/>
            <a:ext cx="220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Second Order (SO)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6E471-FED6-C1B0-D8CA-DE5244D7C4FF}"/>
              </a:ext>
            </a:extLst>
          </p:cNvPr>
          <p:cNvSpPr txBox="1"/>
          <p:nvPr/>
        </p:nvSpPr>
        <p:spPr>
          <a:xfrm>
            <a:off x="8140700" y="1700764"/>
            <a:ext cx="2272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Motion Energy (ME)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0729C-CB75-3CD0-5A43-AAB165C8168A}"/>
              </a:ext>
            </a:extLst>
          </p:cNvPr>
          <p:cNvSpPr txBox="1"/>
          <p:nvPr/>
        </p:nvSpPr>
        <p:spPr>
          <a:xfrm>
            <a:off x="3161895" y="6278034"/>
            <a:ext cx="586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2">
                    <a:lumMod val="75000"/>
                  </a:schemeClr>
                </a:solidFill>
                <a:latin typeface="Avenir Next LT Pro" panose="020B0504020202020204" pitchFamily="34" charset="0"/>
              </a:rPr>
              <a:t>*Illustrated images do not correspond to experiment image (30fps GIF)</a:t>
            </a:r>
          </a:p>
        </p:txBody>
      </p:sp>
      <p:pic>
        <p:nvPicPr>
          <p:cNvPr id="20" name="Picture 19" descr="A grey background with small dots&#10;&#10;AI-generated content may be incorrect.">
            <a:extLst>
              <a:ext uri="{FF2B5EF4-FFF2-40B4-BE49-F238E27FC236}">
                <a16:creationId xmlns:a16="http://schemas.microsoft.com/office/drawing/2014/main" id="{361FD389-7742-ABE3-4045-07DFADDE8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2" t="17047" r="16859" b="14602"/>
          <a:stretch/>
        </p:blipFill>
        <p:spPr>
          <a:xfrm flipH="1">
            <a:off x="7962458" y="2146299"/>
            <a:ext cx="2628899" cy="3975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D6A07-980A-5974-8375-471896665F4D}"/>
              </a:ext>
            </a:extLst>
          </p:cNvPr>
          <p:cNvSpPr txBox="1"/>
          <p:nvPr/>
        </p:nvSpPr>
        <p:spPr>
          <a:xfrm>
            <a:off x="4724400" y="1261910"/>
            <a:ext cx="2457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</a:rPr>
              <a:t>Random starting frame</a:t>
            </a:r>
          </a:p>
        </p:txBody>
      </p:sp>
    </p:spTree>
    <p:extLst>
      <p:ext uri="{BB962C8B-B14F-4D97-AF65-F5344CB8AC3E}">
        <p14:creationId xmlns:p14="http://schemas.microsoft.com/office/powerpoint/2010/main" val="84952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A123-7D28-15C2-46CC-6B871176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Ambiguity Calibration</a:t>
            </a:r>
          </a:p>
        </p:txBody>
      </p:sp>
      <p:pic>
        <p:nvPicPr>
          <p:cNvPr id="4" name="Content Placeholder 45" descr="A grey background with dots&#10;&#10;AI-generated content may be incorrect.">
            <a:extLst>
              <a:ext uri="{FF2B5EF4-FFF2-40B4-BE49-F238E27FC236}">
                <a16:creationId xmlns:a16="http://schemas.microsoft.com/office/drawing/2014/main" id="{8C4DC4BB-2357-450B-C715-458A521429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4" t="15631" r="33685" b="12227"/>
          <a:stretch/>
        </p:blipFill>
        <p:spPr>
          <a:xfrm>
            <a:off x="321470" y="2095499"/>
            <a:ext cx="2047011" cy="408146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1291EF4-CE3D-046A-E8AD-DCDA1AE47501}"/>
              </a:ext>
            </a:extLst>
          </p:cNvPr>
          <p:cNvSpPr/>
          <p:nvPr/>
        </p:nvSpPr>
        <p:spPr>
          <a:xfrm>
            <a:off x="1048330" y="3495674"/>
            <a:ext cx="215395" cy="197617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423860-D6F9-AB78-8E11-3D4B9D9E4358}"/>
              </a:ext>
            </a:extLst>
          </p:cNvPr>
          <p:cNvSpPr/>
          <p:nvPr/>
        </p:nvSpPr>
        <p:spPr>
          <a:xfrm>
            <a:off x="1403536" y="3533802"/>
            <a:ext cx="190929" cy="197617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4D6181-7623-CAAA-9D9A-C56929D1A906}"/>
              </a:ext>
            </a:extLst>
          </p:cNvPr>
          <p:cNvSpPr/>
          <p:nvPr/>
        </p:nvSpPr>
        <p:spPr>
          <a:xfrm>
            <a:off x="873163" y="4050535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736EE0A-B60E-EF86-74AC-A65A89E8C939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1344976" y="2095499"/>
            <a:ext cx="0" cy="408146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A458D1CB-9A02-D36B-1CDA-C8436CC965F7}"/>
              </a:ext>
            </a:extLst>
          </p:cNvPr>
          <p:cNvSpPr/>
          <p:nvPr/>
        </p:nvSpPr>
        <p:spPr>
          <a:xfrm>
            <a:off x="1626289" y="3951728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4C79D81-7F9A-B89E-925F-B9C320940282}"/>
              </a:ext>
            </a:extLst>
          </p:cNvPr>
          <p:cNvSpPr/>
          <p:nvPr/>
        </p:nvSpPr>
        <p:spPr>
          <a:xfrm>
            <a:off x="1055978" y="4945885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B3EFEEE-DF91-0C25-3821-C53CE0C3B198}"/>
              </a:ext>
            </a:extLst>
          </p:cNvPr>
          <p:cNvSpPr/>
          <p:nvPr/>
        </p:nvSpPr>
        <p:spPr>
          <a:xfrm>
            <a:off x="1472047" y="4900038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DC38BA4-28FC-346D-464D-50A90099DBF1}"/>
              </a:ext>
            </a:extLst>
          </p:cNvPr>
          <p:cNvSpPr/>
          <p:nvPr/>
        </p:nvSpPr>
        <p:spPr>
          <a:xfrm>
            <a:off x="639369" y="5682867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1D46243-324A-F6E4-6712-C25D9D06CEC4}"/>
              </a:ext>
            </a:extLst>
          </p:cNvPr>
          <p:cNvSpPr/>
          <p:nvPr/>
        </p:nvSpPr>
        <p:spPr>
          <a:xfrm>
            <a:off x="1680335" y="5810249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Content Placeholder 45" descr="A grey background with dots&#10;&#10;AI-generated content may be incorrect.">
            <a:extLst>
              <a:ext uri="{FF2B5EF4-FFF2-40B4-BE49-F238E27FC236}">
                <a16:creationId xmlns:a16="http://schemas.microsoft.com/office/drawing/2014/main" id="{6C81A240-5B6E-00EE-79BF-149D3B07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4" t="15631" r="33685" b="12227"/>
          <a:stretch/>
        </p:blipFill>
        <p:spPr>
          <a:xfrm>
            <a:off x="9823518" y="2095499"/>
            <a:ext cx="2047011" cy="4081464"/>
          </a:xfrm>
          <a:prstGeom prst="rect">
            <a:avLst/>
          </a:prstGeom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215D5ABD-AFA8-FAE2-61DB-291AD8AD417A}"/>
              </a:ext>
            </a:extLst>
          </p:cNvPr>
          <p:cNvSpPr/>
          <p:nvPr/>
        </p:nvSpPr>
        <p:spPr>
          <a:xfrm>
            <a:off x="10550378" y="3495674"/>
            <a:ext cx="215395" cy="197617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36499FB-1EE3-3B17-8D41-E3E05F9A3EEC}"/>
              </a:ext>
            </a:extLst>
          </p:cNvPr>
          <p:cNvSpPr/>
          <p:nvPr/>
        </p:nvSpPr>
        <p:spPr>
          <a:xfrm>
            <a:off x="10905584" y="3533802"/>
            <a:ext cx="190929" cy="197617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D414FC6-F24B-35E5-9D98-BACD97109CF5}"/>
              </a:ext>
            </a:extLst>
          </p:cNvPr>
          <p:cNvSpPr/>
          <p:nvPr/>
        </p:nvSpPr>
        <p:spPr>
          <a:xfrm>
            <a:off x="10375211" y="4050535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35B4640-C405-75A2-F912-E10AA5A5258E}"/>
              </a:ext>
            </a:extLst>
          </p:cNvPr>
          <p:cNvSpPr/>
          <p:nvPr/>
        </p:nvSpPr>
        <p:spPr>
          <a:xfrm>
            <a:off x="11128337" y="3951728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EF6F4AE-402C-89EB-FA61-9B175CE38593}"/>
              </a:ext>
            </a:extLst>
          </p:cNvPr>
          <p:cNvSpPr/>
          <p:nvPr/>
        </p:nvSpPr>
        <p:spPr>
          <a:xfrm>
            <a:off x="10558026" y="4945885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7DD33BA-545C-DEFD-3005-30AFDCD769DA}"/>
              </a:ext>
            </a:extLst>
          </p:cNvPr>
          <p:cNvSpPr/>
          <p:nvPr/>
        </p:nvSpPr>
        <p:spPr>
          <a:xfrm>
            <a:off x="10974095" y="4900038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AF18258-04C7-F3A0-1BD7-AD011447C112}"/>
              </a:ext>
            </a:extLst>
          </p:cNvPr>
          <p:cNvSpPr/>
          <p:nvPr/>
        </p:nvSpPr>
        <p:spPr>
          <a:xfrm>
            <a:off x="10141417" y="5682867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EE624F-959D-E1D1-CDF6-70E4E8EB7A48}"/>
              </a:ext>
            </a:extLst>
          </p:cNvPr>
          <p:cNvSpPr/>
          <p:nvPr/>
        </p:nvSpPr>
        <p:spPr>
          <a:xfrm>
            <a:off x="11182383" y="5810249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FEAF5CF-53EE-4DD4-2A39-08EB0E7CAD4A}"/>
              </a:ext>
            </a:extLst>
          </p:cNvPr>
          <p:cNvCxnSpPr>
            <a:cxnSpLocks/>
          </p:cNvCxnSpPr>
          <p:nvPr/>
        </p:nvCxnSpPr>
        <p:spPr>
          <a:xfrm>
            <a:off x="10106346" y="5028878"/>
            <a:ext cx="147511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B7BB47-0737-4D16-6C2A-10A6619F540F}"/>
              </a:ext>
            </a:extLst>
          </p:cNvPr>
          <p:cNvCxnSpPr>
            <a:cxnSpLocks/>
          </p:cNvCxnSpPr>
          <p:nvPr/>
        </p:nvCxnSpPr>
        <p:spPr>
          <a:xfrm>
            <a:off x="10144446" y="4108128"/>
            <a:ext cx="147511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E9622FA-765C-4B29-5ACA-CC76699B7ECC}"/>
              </a:ext>
            </a:extLst>
          </p:cNvPr>
          <p:cNvCxnSpPr>
            <a:cxnSpLocks/>
          </p:cNvCxnSpPr>
          <p:nvPr/>
        </p:nvCxnSpPr>
        <p:spPr>
          <a:xfrm>
            <a:off x="10125396" y="3609974"/>
            <a:ext cx="147511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E57371CB-9B30-BE09-40FD-5E773100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040" y="1819274"/>
            <a:ext cx="3540486" cy="43576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venir Next LT Pro" panose="020B0504020202020204" pitchFamily="34" charset="0"/>
              </a:rPr>
              <a:t>Horizontal Squish</a:t>
            </a:r>
          </a:p>
          <a:p>
            <a:pPr marL="0" indent="0" algn="ctr">
              <a:buNone/>
            </a:pPr>
            <a:endParaRPr lang="en-US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2400" i="1" dirty="0">
                <a:latin typeface="Avenir Next LT Pro" panose="020B0504020202020204" pitchFamily="34" charset="0"/>
              </a:rPr>
              <a:t>x' = cₓ + (x - cₓ) · sₓ</a:t>
            </a:r>
          </a:p>
          <a:p>
            <a:pPr algn="ctr"/>
            <a:endParaRPr lang="en-US" sz="1200" dirty="0">
              <a:latin typeface="Avenir Next LT Pro" panose="020B0504020202020204" pitchFamily="34" charset="0"/>
            </a:endParaRPr>
          </a:p>
          <a:p>
            <a:pPr algn="ctr"/>
            <a:endParaRPr lang="en-US" sz="1200" dirty="0">
              <a:latin typeface="Avenir Next LT Pro" panose="020B0504020202020204" pitchFamily="34" charset="0"/>
            </a:endParaRPr>
          </a:p>
          <a:p>
            <a:pPr algn="ctr"/>
            <a:endParaRPr lang="en-US" sz="12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x</a:t>
            </a:r>
            <a:r>
              <a:rPr lang="en-US" sz="1400" dirty="0">
                <a:latin typeface="Avenir Next LT Pro" panose="020B0504020202020204" pitchFamily="34" charset="0"/>
              </a:rPr>
              <a:t> = original X-coordinate of a point</a:t>
            </a:r>
          </a:p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cₓ</a:t>
            </a:r>
            <a:r>
              <a:rPr lang="en-US" sz="1400" dirty="0">
                <a:latin typeface="Avenir Next LT Pro" panose="020B0504020202020204" pitchFamily="34" charset="0"/>
              </a:rPr>
              <a:t> ​ = horizontal center of the hips (reference)</a:t>
            </a:r>
          </a:p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sₓ</a:t>
            </a:r>
            <a:r>
              <a:rPr lang="en-US" sz="1400" dirty="0">
                <a:latin typeface="Avenir Next LT Pro" panose="020B0504020202020204" pitchFamily="34" charset="0"/>
              </a:rPr>
              <a:t> ​∈ (0.1,1.0] = horizontal squish factor</a:t>
            </a:r>
          </a:p>
          <a:p>
            <a:pPr marL="0" indent="0"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Avenir Next LT Pro" panose="020B0504020202020204" pitchFamily="34" charset="0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29F041E-D585-0AC7-49E2-F7827EDAFEA0}"/>
              </a:ext>
            </a:extLst>
          </p:cNvPr>
          <p:cNvCxnSpPr>
            <a:cxnSpLocks/>
          </p:cNvCxnSpPr>
          <p:nvPr/>
        </p:nvCxnSpPr>
        <p:spPr>
          <a:xfrm>
            <a:off x="10096821" y="5824156"/>
            <a:ext cx="147511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CC3B38D8-A174-622C-7A20-B24F8507567C}"/>
              </a:ext>
            </a:extLst>
          </p:cNvPr>
          <p:cNvSpPr txBox="1">
            <a:spLocks/>
          </p:cNvSpPr>
          <p:nvPr/>
        </p:nvSpPr>
        <p:spPr>
          <a:xfrm>
            <a:off x="6072267" y="1819274"/>
            <a:ext cx="3642111" cy="4357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venir Next LT Pro" panose="020B0504020202020204" pitchFamily="34" charset="0"/>
              </a:rPr>
              <a:t>Vertical Squish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s-ES" sz="2400" i="1" dirty="0">
                <a:latin typeface="Avenir Next LT Pro" panose="020B0504020202020204" pitchFamily="34" charset="0"/>
              </a:rPr>
              <a:t>yₘᵢ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n-US" sz="2400" i="1" dirty="0">
                <a:latin typeface="Avenir Next LT Pro" panose="020B0504020202020204" pitchFamily="34" charset="0"/>
              </a:rPr>
              <a:t> = (</a:t>
            </a:r>
            <a:r>
              <a:rPr lang="en-US" sz="2400" i="1" dirty="0" err="1">
                <a:latin typeface="Avenir Next LT Pro" panose="020B0504020202020204" pitchFamily="34" charset="0"/>
              </a:rPr>
              <a:t>y</a:t>
            </a:r>
            <a:r>
              <a:rPr lang="en-US" sz="2400" i="1" baseline="-20000" dirty="0" err="1">
                <a:latin typeface="Avenir Next LT Pro" panose="020B0504020202020204" pitchFamily="34" charset="0"/>
              </a:rPr>
              <a:t>A</a:t>
            </a:r>
            <a:r>
              <a:rPr lang="en-US" sz="2400" i="1" dirty="0">
                <a:latin typeface="Avenir Next LT Pro" panose="020B0504020202020204" pitchFamily="34" charset="0"/>
              </a:rPr>
              <a:t> + </a:t>
            </a:r>
            <a:r>
              <a:rPr lang="en-US" sz="2400" i="1" dirty="0" err="1">
                <a:latin typeface="Avenir Next LT Pro" panose="020B0504020202020204" pitchFamily="34" charset="0"/>
              </a:rPr>
              <a:t>y</a:t>
            </a:r>
            <a:r>
              <a:rPr lang="en-US" sz="2400" i="1" baseline="-20000" dirty="0" err="1">
                <a:latin typeface="Avenir Next LT Pro" panose="020B0504020202020204" pitchFamily="34" charset="0"/>
              </a:rPr>
              <a:t>B</a:t>
            </a:r>
            <a:r>
              <a:rPr lang="en-US" sz="2400" i="1" dirty="0">
                <a:latin typeface="Avenir Next LT Pro" panose="020B0504020202020204" pitchFamily="34" charset="0"/>
              </a:rPr>
              <a:t>) / 2</a:t>
            </a:r>
            <a:endParaRPr lang="en-US" sz="2400" dirty="0"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2400" i="1" dirty="0">
                <a:latin typeface="Avenir Next LT Pro" panose="020B0504020202020204" pitchFamily="34" charset="0"/>
              </a:rPr>
              <a:t>y' = yₘᵢ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s-ES" sz="2400" i="1" dirty="0">
                <a:latin typeface="Avenir Next LT Pro" panose="020B0504020202020204" pitchFamily="34" charset="0"/>
              </a:rPr>
              <a:t> + (y - y 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s-ES" sz="2400" i="1" dirty="0">
                <a:latin typeface="Avenir Next LT Pro" panose="020B0504020202020204" pitchFamily="34" charset="0"/>
              </a:rPr>
              <a:t>) · sᵧ</a:t>
            </a:r>
          </a:p>
          <a:p>
            <a:pPr marL="0" indent="0" algn="ctr">
              <a:buNone/>
            </a:pPr>
            <a:endParaRPr lang="es-ES" sz="2400" i="1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y</a:t>
            </a:r>
            <a:r>
              <a:rPr lang="en-US" sz="1400" dirty="0">
                <a:latin typeface="Avenir Next LT Pro" panose="020B0504020202020204" pitchFamily="34" charset="0"/>
              </a:rPr>
              <a:t> = original Y of the body point (e.g., wrist)</a:t>
            </a:r>
          </a:p>
          <a:p>
            <a:pPr marL="0" indent="0" algn="ctr">
              <a:buNone/>
            </a:pPr>
            <a:r>
              <a:rPr lang="en-US" sz="1400" b="1" i="1" dirty="0" err="1">
                <a:latin typeface="Avenir Next LT Pro" panose="020B0504020202020204" pitchFamily="34" charset="0"/>
              </a:rPr>
              <a:t>y</a:t>
            </a:r>
            <a:r>
              <a:rPr lang="en-US" sz="1400" b="1" i="1" baseline="-20000" dirty="0" err="1">
                <a:latin typeface="Avenir Next LT Pro" panose="020B0504020202020204" pitchFamily="34" charset="0"/>
              </a:rPr>
              <a:t>A</a:t>
            </a:r>
            <a:r>
              <a:rPr lang="en-US" sz="1400" b="1" dirty="0">
                <a:latin typeface="Avenir Next LT Pro" panose="020B0504020202020204" pitchFamily="34" charset="0"/>
              </a:rPr>
              <a:t>,</a:t>
            </a:r>
            <a:r>
              <a:rPr lang="en-US" sz="1400" b="1" i="1" dirty="0">
                <a:latin typeface="Avenir Next LT Pro" panose="020B0504020202020204" pitchFamily="34" charset="0"/>
              </a:rPr>
              <a:t> </a:t>
            </a:r>
            <a:r>
              <a:rPr lang="en-US" sz="1400" b="1" i="1" dirty="0" err="1">
                <a:latin typeface="Avenir Next LT Pro" panose="020B0504020202020204" pitchFamily="34" charset="0"/>
              </a:rPr>
              <a:t>y</a:t>
            </a:r>
            <a:r>
              <a:rPr lang="en-US" sz="1400" b="1" i="1" baseline="-20000" dirty="0" err="1">
                <a:latin typeface="Avenir Next LT Pro" panose="020B0504020202020204" pitchFamily="34" charset="0"/>
              </a:rPr>
              <a:t>B</a:t>
            </a:r>
            <a:r>
              <a:rPr lang="en-US" sz="1400" b="1" i="1" baseline="-20000" dirty="0">
                <a:latin typeface="Avenir Next LT Pro" panose="020B0504020202020204" pitchFamily="34" charset="0"/>
              </a:rPr>
              <a:t> </a:t>
            </a:r>
            <a:r>
              <a:rPr lang="en-US" sz="1400" b="1" dirty="0">
                <a:latin typeface="Avenir Next LT Pro" panose="020B0504020202020204" pitchFamily="34" charset="0"/>
              </a:rPr>
              <a:t>​ </a:t>
            </a:r>
            <a:r>
              <a:rPr lang="en-US" sz="1400" dirty="0">
                <a:latin typeface="Avenir Next LT Pro" panose="020B0504020202020204" pitchFamily="34" charset="0"/>
              </a:rPr>
              <a:t>= Y of the two paired limbs </a:t>
            </a:r>
          </a:p>
          <a:p>
            <a:pPr marL="0" indent="0" algn="ctr">
              <a:buNone/>
            </a:pPr>
            <a:r>
              <a:rPr lang="es-ES" sz="1400" b="1" i="1" dirty="0">
                <a:latin typeface="Avenir Next LT Pro" panose="020B0504020202020204" pitchFamily="34" charset="0"/>
              </a:rPr>
              <a:t>yₘᵢ</a:t>
            </a:r>
            <a:r>
              <a:rPr lang="es-ES" sz="1400" b="1" i="1" baseline="-20000" dirty="0">
                <a:latin typeface="Avenir Next LT Pro" panose="020B0504020202020204" pitchFamily="34" charset="0"/>
              </a:rPr>
              <a:t>d</a:t>
            </a:r>
            <a:r>
              <a:rPr lang="en-US" sz="1400" b="1" i="1" dirty="0">
                <a:latin typeface="Avenir Next LT Pro" panose="020B0504020202020204" pitchFamily="34" charset="0"/>
              </a:rPr>
              <a:t> </a:t>
            </a:r>
            <a:r>
              <a:rPr lang="en-US" sz="1400" dirty="0">
                <a:latin typeface="Avenir Next LT Pro" panose="020B0504020202020204" pitchFamily="34" charset="0"/>
              </a:rPr>
              <a:t>​​ = vertical midpoint between paired limbs</a:t>
            </a:r>
          </a:p>
          <a:p>
            <a:pPr marL="0" indent="0" algn="ctr">
              <a:buNone/>
            </a:pPr>
            <a:r>
              <a:rPr lang="es-ES" sz="1400" b="1" i="1" dirty="0">
                <a:latin typeface="Avenir Next LT Pro" panose="020B0504020202020204" pitchFamily="34" charset="0"/>
              </a:rPr>
              <a:t>sᵧ</a:t>
            </a:r>
            <a:r>
              <a:rPr lang="es-ES" sz="1400" i="1" dirty="0">
                <a:latin typeface="Avenir Next LT Pro" panose="020B0504020202020204" pitchFamily="34" charset="0"/>
              </a:rPr>
              <a:t> </a:t>
            </a:r>
            <a:r>
              <a:rPr lang="en-US" sz="1400" dirty="0">
                <a:latin typeface="Avenir Next LT Pro" panose="020B0504020202020204" pitchFamily="34" charset="0"/>
              </a:rPr>
              <a:t>​∈ (0.1,1.0] = vertical squish factor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1485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9E96E-6A91-9396-4A0C-B62A1369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412F-B7B0-7CD1-CB2E-EC649EB3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Ambiguity Calibration</a:t>
            </a:r>
          </a:p>
        </p:txBody>
      </p:sp>
      <p:pic>
        <p:nvPicPr>
          <p:cNvPr id="4" name="Content Placeholder 45" descr="A grey background with dots&#10;&#10;AI-generated content may be incorrect.">
            <a:extLst>
              <a:ext uri="{FF2B5EF4-FFF2-40B4-BE49-F238E27FC236}">
                <a16:creationId xmlns:a16="http://schemas.microsoft.com/office/drawing/2014/main" id="{E1403D58-7250-2B20-BF42-6BF0A8CD1F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4" t="15631" r="33685" b="12227"/>
          <a:stretch/>
        </p:blipFill>
        <p:spPr>
          <a:xfrm>
            <a:off x="321179" y="2095500"/>
            <a:ext cx="2047011" cy="408146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C6A4154-A351-85C1-B6B1-F3973FE4BBCB}"/>
              </a:ext>
            </a:extLst>
          </p:cNvPr>
          <p:cNvSpPr/>
          <p:nvPr/>
        </p:nvSpPr>
        <p:spPr>
          <a:xfrm>
            <a:off x="1108027" y="3495675"/>
            <a:ext cx="215395" cy="197617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2086C8-44F8-4895-6AFD-FD0A7AD5695D}"/>
              </a:ext>
            </a:extLst>
          </p:cNvPr>
          <p:cNvSpPr/>
          <p:nvPr/>
        </p:nvSpPr>
        <p:spPr>
          <a:xfrm>
            <a:off x="1364048" y="3551706"/>
            <a:ext cx="190929" cy="197617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A1070D-9774-1D42-7EF4-FEABF0F87122}"/>
              </a:ext>
            </a:extLst>
          </p:cNvPr>
          <p:cNvSpPr/>
          <p:nvPr/>
        </p:nvSpPr>
        <p:spPr>
          <a:xfrm>
            <a:off x="1008008" y="4050536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D6D5D4-CEEE-2551-1A03-4F1CE0294325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1344685" y="2095500"/>
            <a:ext cx="0" cy="408146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3A83351-1BFD-EBD0-F829-945DE8A13331}"/>
              </a:ext>
            </a:extLst>
          </p:cNvPr>
          <p:cNvSpPr/>
          <p:nvPr/>
        </p:nvSpPr>
        <p:spPr>
          <a:xfrm>
            <a:off x="1471756" y="3951729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45D5CE4-53E2-01C4-77DD-55A58DE9563E}"/>
              </a:ext>
            </a:extLst>
          </p:cNvPr>
          <p:cNvSpPr/>
          <p:nvPr/>
        </p:nvSpPr>
        <p:spPr>
          <a:xfrm>
            <a:off x="1108026" y="4945886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ECCCC3D-4B43-235F-33A4-DD5209B70AEF}"/>
              </a:ext>
            </a:extLst>
          </p:cNvPr>
          <p:cNvSpPr/>
          <p:nvPr/>
        </p:nvSpPr>
        <p:spPr>
          <a:xfrm>
            <a:off x="1419802" y="4900039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3C8423E-D2EB-8056-F8EE-4DF4D8959759}"/>
              </a:ext>
            </a:extLst>
          </p:cNvPr>
          <p:cNvSpPr/>
          <p:nvPr/>
        </p:nvSpPr>
        <p:spPr>
          <a:xfrm>
            <a:off x="900310" y="5681282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4D90D78-A8DD-DCD9-67E6-D4022E05419C}"/>
              </a:ext>
            </a:extLst>
          </p:cNvPr>
          <p:cNvSpPr/>
          <p:nvPr/>
        </p:nvSpPr>
        <p:spPr>
          <a:xfrm>
            <a:off x="1519327" y="5807958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Content Placeholder 45" descr="A grey background with dots&#10;&#10;AI-generated content may be incorrect.">
            <a:extLst>
              <a:ext uri="{FF2B5EF4-FFF2-40B4-BE49-F238E27FC236}">
                <a16:creationId xmlns:a16="http://schemas.microsoft.com/office/drawing/2014/main" id="{9083D47B-8757-1BF5-0066-69BDA10F64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4" t="15631" r="33685" b="12227"/>
          <a:stretch/>
        </p:blipFill>
        <p:spPr>
          <a:xfrm>
            <a:off x="9823810" y="2095500"/>
            <a:ext cx="2047011" cy="4081464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87F31891-629B-9587-B8C0-0BD2BC0D01F7}"/>
              </a:ext>
            </a:extLst>
          </p:cNvPr>
          <p:cNvSpPr/>
          <p:nvPr/>
        </p:nvSpPr>
        <p:spPr>
          <a:xfrm>
            <a:off x="10548793" y="3511860"/>
            <a:ext cx="215395" cy="197617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2BF57FE-C3AA-62B4-0CA2-5BB98025F306}"/>
              </a:ext>
            </a:extLst>
          </p:cNvPr>
          <p:cNvSpPr/>
          <p:nvPr/>
        </p:nvSpPr>
        <p:spPr>
          <a:xfrm>
            <a:off x="10918576" y="3514753"/>
            <a:ext cx="190929" cy="197617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BD598DF-93C7-D942-0C60-05D34F9A1B9F}"/>
              </a:ext>
            </a:extLst>
          </p:cNvPr>
          <p:cNvSpPr/>
          <p:nvPr/>
        </p:nvSpPr>
        <p:spPr>
          <a:xfrm>
            <a:off x="10378678" y="4015611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EA44042-80E6-5AA9-334D-73DEA7892EC9}"/>
              </a:ext>
            </a:extLst>
          </p:cNvPr>
          <p:cNvSpPr/>
          <p:nvPr/>
        </p:nvSpPr>
        <p:spPr>
          <a:xfrm>
            <a:off x="11148941" y="4011733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B3D15CA-D24A-F696-0B59-DC1F7AE55F65}"/>
              </a:ext>
            </a:extLst>
          </p:cNvPr>
          <p:cNvSpPr/>
          <p:nvPr/>
        </p:nvSpPr>
        <p:spPr>
          <a:xfrm>
            <a:off x="10556803" y="4927118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A41B91C-3C75-9E71-69F6-1DDCD345F330}"/>
              </a:ext>
            </a:extLst>
          </p:cNvPr>
          <p:cNvSpPr/>
          <p:nvPr/>
        </p:nvSpPr>
        <p:spPr>
          <a:xfrm>
            <a:off x="10976276" y="4927118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BF41DCD-CD7F-E949-27D0-23A3AC32F86A}"/>
              </a:ext>
            </a:extLst>
          </p:cNvPr>
          <p:cNvSpPr/>
          <p:nvPr/>
        </p:nvSpPr>
        <p:spPr>
          <a:xfrm>
            <a:off x="10138534" y="5744138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CFFD4C0-1025-3F98-EB13-405F7E9E61F2}"/>
              </a:ext>
            </a:extLst>
          </p:cNvPr>
          <p:cNvSpPr/>
          <p:nvPr/>
        </p:nvSpPr>
        <p:spPr>
          <a:xfrm>
            <a:off x="11191671" y="5744138"/>
            <a:ext cx="215395" cy="19761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57FC4B1-C7D3-47CF-051E-24CEAFBCA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040" y="1819275"/>
            <a:ext cx="3540486" cy="29432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venir Next LT Pro" panose="020B0504020202020204" pitchFamily="34" charset="0"/>
              </a:rPr>
              <a:t>Horizontal Squish</a:t>
            </a:r>
          </a:p>
          <a:p>
            <a:pPr marL="0" indent="0" algn="ctr">
              <a:buNone/>
            </a:pPr>
            <a:endParaRPr lang="en-US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2400" i="1" dirty="0">
                <a:latin typeface="Avenir Next LT Pro" panose="020B0504020202020204" pitchFamily="34" charset="0"/>
              </a:rPr>
              <a:t>x' = cₓ + (x - cₓ) · sₓ</a:t>
            </a:r>
          </a:p>
          <a:p>
            <a:pPr marL="0" indent="0" algn="ctr">
              <a:buNone/>
            </a:pPr>
            <a:endParaRPr lang="en-US" sz="12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endParaRPr lang="en-US" sz="12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Step Size = 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0.10</a:t>
            </a:r>
            <a:endParaRPr lang="en-US" sz="12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Avenir Next LT Pro" panose="020B0504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C9A78D9-8164-25DA-E648-A747A8E2AB09}"/>
              </a:ext>
            </a:extLst>
          </p:cNvPr>
          <p:cNvSpPr txBox="1">
            <a:spLocks/>
          </p:cNvSpPr>
          <p:nvPr/>
        </p:nvSpPr>
        <p:spPr>
          <a:xfrm>
            <a:off x="6072267" y="1819275"/>
            <a:ext cx="3642111" cy="2876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venir Next LT Pro" panose="020B0504020202020204" pitchFamily="34" charset="0"/>
              </a:rPr>
              <a:t>Vertical Squish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s-ES" sz="2400" i="1" dirty="0">
                <a:latin typeface="Avenir Next LT Pro" panose="020B0504020202020204" pitchFamily="34" charset="0"/>
              </a:rPr>
              <a:t>yₘᵢ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n-US" sz="2400" i="1" dirty="0">
                <a:latin typeface="Avenir Next LT Pro" panose="020B0504020202020204" pitchFamily="34" charset="0"/>
              </a:rPr>
              <a:t> = (</a:t>
            </a:r>
            <a:r>
              <a:rPr lang="en-US" sz="2400" i="1" dirty="0" err="1">
                <a:latin typeface="Avenir Next LT Pro" panose="020B0504020202020204" pitchFamily="34" charset="0"/>
              </a:rPr>
              <a:t>y</a:t>
            </a:r>
            <a:r>
              <a:rPr lang="en-US" sz="2400" i="1" baseline="-20000" dirty="0" err="1">
                <a:latin typeface="Avenir Next LT Pro" panose="020B0504020202020204" pitchFamily="34" charset="0"/>
              </a:rPr>
              <a:t>A</a:t>
            </a:r>
            <a:r>
              <a:rPr lang="en-US" sz="2400" i="1" dirty="0">
                <a:latin typeface="Avenir Next LT Pro" panose="020B0504020202020204" pitchFamily="34" charset="0"/>
              </a:rPr>
              <a:t> + </a:t>
            </a:r>
            <a:r>
              <a:rPr lang="en-US" sz="2400" i="1" dirty="0" err="1">
                <a:latin typeface="Avenir Next LT Pro" panose="020B0504020202020204" pitchFamily="34" charset="0"/>
              </a:rPr>
              <a:t>y</a:t>
            </a:r>
            <a:r>
              <a:rPr lang="en-US" sz="2400" i="1" baseline="-20000" dirty="0" err="1">
                <a:latin typeface="Avenir Next LT Pro" panose="020B0504020202020204" pitchFamily="34" charset="0"/>
              </a:rPr>
              <a:t>B</a:t>
            </a:r>
            <a:r>
              <a:rPr lang="en-US" sz="2400" i="1" dirty="0">
                <a:latin typeface="Avenir Next LT Pro" panose="020B0504020202020204" pitchFamily="34" charset="0"/>
              </a:rPr>
              <a:t>) / 2</a:t>
            </a:r>
            <a:endParaRPr lang="en-US" sz="2400" dirty="0"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2400" i="1" dirty="0">
                <a:latin typeface="Avenir Next LT Pro" panose="020B0504020202020204" pitchFamily="34" charset="0"/>
              </a:rPr>
              <a:t>y' = yₘᵢ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s-ES" sz="2400" i="1" dirty="0">
                <a:latin typeface="Avenir Next LT Pro" panose="020B0504020202020204" pitchFamily="34" charset="0"/>
              </a:rPr>
              <a:t> + (y - y 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s-ES" sz="2400" i="1" dirty="0">
                <a:latin typeface="Avenir Next LT Pro" panose="020B0504020202020204" pitchFamily="34" charset="0"/>
              </a:rPr>
              <a:t>) · sᵧ</a:t>
            </a:r>
          </a:p>
          <a:p>
            <a:pPr marL="0" indent="0" algn="ctr">
              <a:buNone/>
            </a:pPr>
            <a:endParaRPr lang="es-ES" sz="2400" i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s-ES" sz="14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Step </a:t>
            </a:r>
            <a:r>
              <a:rPr lang="es-ES" sz="14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Size</a:t>
            </a:r>
            <a:r>
              <a:rPr lang="es-ES" sz="14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= </a:t>
            </a:r>
            <a:r>
              <a:rPr lang="es-ES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0.15</a:t>
            </a:r>
            <a:endParaRPr lang="es-ES" sz="2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F4F9C5-C852-D382-462E-81B4C72448ED}"/>
              </a:ext>
            </a:extLst>
          </p:cNvPr>
          <p:cNvCxnSpPr>
            <a:cxnSpLocks/>
          </p:cNvCxnSpPr>
          <p:nvPr/>
        </p:nvCxnSpPr>
        <p:spPr>
          <a:xfrm>
            <a:off x="10106346" y="5028878"/>
            <a:ext cx="147511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16DB19-FAA4-6594-6D9C-DD72E3201E1C}"/>
              </a:ext>
            </a:extLst>
          </p:cNvPr>
          <p:cNvCxnSpPr>
            <a:cxnSpLocks/>
          </p:cNvCxnSpPr>
          <p:nvPr/>
        </p:nvCxnSpPr>
        <p:spPr>
          <a:xfrm>
            <a:off x="10144446" y="4108128"/>
            <a:ext cx="147511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885F93-5605-CF7A-1FFB-9D096AEB23C1}"/>
              </a:ext>
            </a:extLst>
          </p:cNvPr>
          <p:cNvCxnSpPr>
            <a:cxnSpLocks/>
          </p:cNvCxnSpPr>
          <p:nvPr/>
        </p:nvCxnSpPr>
        <p:spPr>
          <a:xfrm>
            <a:off x="10125396" y="3609974"/>
            <a:ext cx="147511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E321D99-2209-6023-01D1-2B72D3B5A587}"/>
              </a:ext>
            </a:extLst>
          </p:cNvPr>
          <p:cNvCxnSpPr>
            <a:cxnSpLocks/>
          </p:cNvCxnSpPr>
          <p:nvPr/>
        </p:nvCxnSpPr>
        <p:spPr>
          <a:xfrm>
            <a:off x="10096821" y="5824156"/>
            <a:ext cx="147511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D597A91-D029-1872-0EAB-B7BDE1970CA8}"/>
              </a:ext>
            </a:extLst>
          </p:cNvPr>
          <p:cNvSpPr txBox="1">
            <a:spLocks/>
          </p:cNvSpPr>
          <p:nvPr/>
        </p:nvSpPr>
        <p:spPr>
          <a:xfrm>
            <a:off x="2346928" y="4136232"/>
            <a:ext cx="3877548" cy="2943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x</a:t>
            </a:r>
            <a:r>
              <a:rPr lang="en-US" sz="1400" dirty="0">
                <a:latin typeface="Avenir Next LT Pro" panose="020B0504020202020204" pitchFamily="34" charset="0"/>
              </a:rPr>
              <a:t> = original X-coordinate of a point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cₓ</a:t>
            </a:r>
            <a:r>
              <a:rPr lang="en-US" sz="1400" dirty="0">
                <a:latin typeface="Avenir Next LT Pro" panose="020B0504020202020204" pitchFamily="34" charset="0"/>
              </a:rPr>
              <a:t> ​ = horizontal center of the hips (reference)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sₓ</a:t>
            </a:r>
            <a:r>
              <a:rPr lang="en-US" sz="1400" dirty="0">
                <a:latin typeface="Avenir Next LT Pro" panose="020B0504020202020204" pitchFamily="34" charset="0"/>
              </a:rPr>
              <a:t> ​∈ (0.1,1.0] = horizontal squish factor</a:t>
            </a:r>
          </a:p>
          <a:p>
            <a:pPr algn="ctr"/>
            <a:endParaRPr lang="en-US" sz="1200" dirty="0">
              <a:latin typeface="Avenir Next LT Pro" panose="020B0504020202020204" pitchFamily="34" charset="0"/>
            </a:endParaRPr>
          </a:p>
          <a:p>
            <a:pPr algn="ctr"/>
            <a:endParaRPr lang="en-US" sz="1200" dirty="0">
              <a:latin typeface="Avenir Next LT Pro" panose="020B05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venir Next LT Pro" panose="020B0504020202020204" pitchFamily="34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3111DB5-9385-2CD0-9744-05D9845F618F}"/>
              </a:ext>
            </a:extLst>
          </p:cNvPr>
          <p:cNvSpPr txBox="1">
            <a:spLocks/>
          </p:cNvSpPr>
          <p:nvPr/>
        </p:nvSpPr>
        <p:spPr>
          <a:xfrm>
            <a:off x="6088213" y="4149343"/>
            <a:ext cx="3642111" cy="344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y</a:t>
            </a:r>
            <a:r>
              <a:rPr lang="en-US" sz="1400" dirty="0">
                <a:latin typeface="Avenir Next LT Pro" panose="020B0504020202020204" pitchFamily="34" charset="0"/>
              </a:rPr>
              <a:t> = original Y of the body point (e.g., wrist)</a:t>
            </a:r>
          </a:p>
          <a:p>
            <a:pPr marL="0" indent="0" algn="ctr">
              <a:buNone/>
            </a:pPr>
            <a:r>
              <a:rPr lang="en-US" sz="1400" b="1" i="1" dirty="0" err="1">
                <a:latin typeface="Avenir Next LT Pro" panose="020B0504020202020204" pitchFamily="34" charset="0"/>
              </a:rPr>
              <a:t>y</a:t>
            </a:r>
            <a:r>
              <a:rPr lang="en-US" sz="1400" b="1" i="1" baseline="-20000" dirty="0" err="1">
                <a:latin typeface="Avenir Next LT Pro" panose="020B0504020202020204" pitchFamily="34" charset="0"/>
              </a:rPr>
              <a:t>A</a:t>
            </a:r>
            <a:r>
              <a:rPr lang="en-US" sz="1400" b="1" dirty="0">
                <a:latin typeface="Avenir Next LT Pro" panose="020B0504020202020204" pitchFamily="34" charset="0"/>
              </a:rPr>
              <a:t>,</a:t>
            </a:r>
            <a:r>
              <a:rPr lang="en-US" sz="1400" b="1" i="1" dirty="0">
                <a:latin typeface="Avenir Next LT Pro" panose="020B0504020202020204" pitchFamily="34" charset="0"/>
              </a:rPr>
              <a:t> </a:t>
            </a:r>
            <a:r>
              <a:rPr lang="en-US" sz="1400" b="1" i="1" dirty="0" err="1">
                <a:latin typeface="Avenir Next LT Pro" panose="020B0504020202020204" pitchFamily="34" charset="0"/>
              </a:rPr>
              <a:t>y</a:t>
            </a:r>
            <a:r>
              <a:rPr lang="en-US" sz="1400" b="1" i="1" baseline="-20000" dirty="0" err="1">
                <a:latin typeface="Avenir Next LT Pro" panose="020B0504020202020204" pitchFamily="34" charset="0"/>
              </a:rPr>
              <a:t>B</a:t>
            </a:r>
            <a:r>
              <a:rPr lang="en-US" sz="1400" b="1" i="1" baseline="-20000" dirty="0">
                <a:latin typeface="Avenir Next LT Pro" panose="020B0504020202020204" pitchFamily="34" charset="0"/>
              </a:rPr>
              <a:t> </a:t>
            </a:r>
            <a:r>
              <a:rPr lang="en-US" sz="1400" b="1" dirty="0">
                <a:latin typeface="Avenir Next LT Pro" panose="020B0504020202020204" pitchFamily="34" charset="0"/>
              </a:rPr>
              <a:t>​ </a:t>
            </a:r>
            <a:r>
              <a:rPr lang="en-US" sz="1400" dirty="0">
                <a:latin typeface="Avenir Next LT Pro" panose="020B0504020202020204" pitchFamily="34" charset="0"/>
              </a:rPr>
              <a:t>= Y of the two paired limbs </a:t>
            </a:r>
          </a:p>
          <a:p>
            <a:pPr marL="0" indent="0" algn="ctr">
              <a:buNone/>
            </a:pPr>
            <a:r>
              <a:rPr lang="es-ES" sz="1400" b="1" i="1" dirty="0">
                <a:latin typeface="Avenir Next LT Pro" panose="020B0504020202020204" pitchFamily="34" charset="0"/>
              </a:rPr>
              <a:t>yₘᵢ</a:t>
            </a:r>
            <a:r>
              <a:rPr lang="es-ES" sz="1400" b="1" i="1" baseline="-20000" dirty="0">
                <a:latin typeface="Avenir Next LT Pro" panose="020B0504020202020204" pitchFamily="34" charset="0"/>
              </a:rPr>
              <a:t>d</a:t>
            </a:r>
            <a:r>
              <a:rPr lang="en-US" sz="1400" b="1" i="1" dirty="0">
                <a:latin typeface="Avenir Next LT Pro" panose="020B0504020202020204" pitchFamily="34" charset="0"/>
              </a:rPr>
              <a:t> </a:t>
            </a:r>
            <a:r>
              <a:rPr lang="en-US" sz="1400" dirty="0">
                <a:latin typeface="Avenir Next LT Pro" panose="020B0504020202020204" pitchFamily="34" charset="0"/>
              </a:rPr>
              <a:t>​​ = vertical midpoint between pairs</a:t>
            </a:r>
          </a:p>
          <a:p>
            <a:pPr marL="0" indent="0" algn="ctr">
              <a:buNone/>
            </a:pPr>
            <a:r>
              <a:rPr lang="es-ES" sz="1400" b="1" i="1" dirty="0">
                <a:latin typeface="Avenir Next LT Pro" panose="020B0504020202020204" pitchFamily="34" charset="0"/>
              </a:rPr>
              <a:t>sᵧ</a:t>
            </a:r>
            <a:r>
              <a:rPr lang="es-ES" sz="1400" i="1" dirty="0">
                <a:latin typeface="Avenir Next LT Pro" panose="020B0504020202020204" pitchFamily="34" charset="0"/>
              </a:rPr>
              <a:t> </a:t>
            </a:r>
            <a:r>
              <a:rPr lang="en-US" sz="1400" dirty="0">
                <a:latin typeface="Avenir Next LT Pro" panose="020B0504020202020204" pitchFamily="34" charset="0"/>
              </a:rPr>
              <a:t>​∈ (0.1,1.0] = vertical squish factor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5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2BF00-B7D9-AFB7-83AA-4FA163D73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29A121-750B-2620-9055-C2276514098E}"/>
              </a:ext>
            </a:extLst>
          </p:cNvPr>
          <p:cNvSpPr/>
          <p:nvPr/>
        </p:nvSpPr>
        <p:spPr>
          <a:xfrm>
            <a:off x="4050563" y="4900614"/>
            <a:ext cx="4090874" cy="15922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EDA8A-1E8A-DC2A-5FD0-FCC3616DDEE2}"/>
              </a:ext>
            </a:extLst>
          </p:cNvPr>
          <p:cNvSpPr/>
          <p:nvPr/>
        </p:nvSpPr>
        <p:spPr>
          <a:xfrm>
            <a:off x="4050563" y="3990976"/>
            <a:ext cx="4090874" cy="9096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B383AA-E78D-A1E2-7310-58AA7DE52CBE}"/>
              </a:ext>
            </a:extLst>
          </p:cNvPr>
          <p:cNvSpPr/>
          <p:nvPr/>
        </p:nvSpPr>
        <p:spPr>
          <a:xfrm>
            <a:off x="4050563" y="2438400"/>
            <a:ext cx="4090874" cy="1552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57D84-3226-9C26-3DD1-EEB82631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Ambiguity Calibration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83E78D-0E1B-8FB7-2969-A95CA1B25680}"/>
              </a:ext>
            </a:extLst>
          </p:cNvPr>
          <p:cNvSpPr txBox="1">
            <a:spLocks/>
          </p:cNvSpPr>
          <p:nvPr/>
        </p:nvSpPr>
        <p:spPr>
          <a:xfrm>
            <a:off x="4050563" y="1819274"/>
            <a:ext cx="4090874" cy="44767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venir Next LT Pro" panose="020B0504020202020204" pitchFamily="34" charset="0"/>
              </a:rPr>
              <a:t>Staircase Calibration</a:t>
            </a:r>
          </a:p>
          <a:p>
            <a:pPr marL="0" indent="0" algn="ctr">
              <a:buNone/>
            </a:pPr>
            <a:endParaRPr lang="en-US" sz="1400" kern="1200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400" kern="1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Second Order (SO) and Motion Energy (ME)</a:t>
            </a:r>
          </a:p>
          <a:p>
            <a:pPr marL="0" indent="0" algn="ctr">
              <a:buNone/>
            </a:pPr>
            <a:r>
              <a:rPr lang="en-US" sz="1400" kern="1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10° from fixation</a:t>
            </a:r>
            <a:endParaRPr lang="en-US" sz="1400" dirty="0"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Direction Discrimination Task – Left/Right</a:t>
            </a:r>
          </a:p>
          <a:p>
            <a:pPr marL="173736" indent="0" algn="ctr" rtl="0" eaLnBrk="1" latinLnBrk="0" hangingPunct="1">
              <a:buClrTx/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Confidence Rating – sure/unsure</a:t>
            </a:r>
          </a:p>
          <a:p>
            <a:pPr marL="173736" indent="0" algn="ctr" rtl="0" eaLnBrk="1" latinLnBrk="0" hangingPunct="1">
              <a:buClrTx/>
              <a:buSzPts val="1800"/>
              <a:buNone/>
            </a:pPr>
            <a:endParaRPr lang="en-US" sz="1400" dirty="0">
              <a:effectLst/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3 correct – up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1 incorrect or low confidence – down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Min 75 trials – Max 100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75% - 85% accuracy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5 Reversals in last 20 trials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0.075 SD of last 10 Reversals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venir Next LT Pro" panose="020B050402020202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110E855-2CF8-A41B-67F2-A9869C310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015" y="1957387"/>
            <a:ext cx="3540486" cy="29432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venir Next LT Pro" panose="020B0504020202020204" pitchFamily="34" charset="0"/>
              </a:rPr>
              <a:t>Horizontal Squish</a:t>
            </a:r>
          </a:p>
          <a:p>
            <a:pPr marL="0" indent="0" algn="ctr">
              <a:buNone/>
            </a:pPr>
            <a:endParaRPr lang="en-US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2400" i="1" dirty="0">
                <a:latin typeface="Avenir Next LT Pro" panose="020B0504020202020204" pitchFamily="34" charset="0"/>
              </a:rPr>
              <a:t>x' = cₓ + (x - cₓ) · sₓ</a:t>
            </a:r>
          </a:p>
          <a:p>
            <a:pPr marL="0" indent="0" algn="ctr">
              <a:buNone/>
            </a:pPr>
            <a:endParaRPr lang="en-US" sz="12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endParaRPr lang="en-US" sz="12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200" b="1" dirty="0">
                <a:latin typeface="Avenir Next LT Pro" panose="020B0504020202020204" pitchFamily="34" charset="0"/>
              </a:rPr>
              <a:t>Step Size = </a:t>
            </a:r>
            <a:r>
              <a:rPr lang="en-US" sz="1200" dirty="0">
                <a:latin typeface="Avenir Next LT Pro" panose="020B0504020202020204" pitchFamily="34" charset="0"/>
              </a:rPr>
              <a:t>0.10</a:t>
            </a:r>
            <a:endParaRPr lang="en-US" sz="1200" b="1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Avenir Next LT Pro" panose="020B0504020202020204" pitchFamily="34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7D10DD-CDC5-803C-E123-18357B04EFA6}"/>
              </a:ext>
            </a:extLst>
          </p:cNvPr>
          <p:cNvSpPr txBox="1">
            <a:spLocks/>
          </p:cNvSpPr>
          <p:nvPr/>
        </p:nvSpPr>
        <p:spPr>
          <a:xfrm>
            <a:off x="8227874" y="1819274"/>
            <a:ext cx="3642111" cy="2876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venir Next LT Pro" panose="020B0504020202020204" pitchFamily="34" charset="0"/>
              </a:rPr>
              <a:t>Vertical Squish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s-ES" sz="2400" i="1" dirty="0">
                <a:latin typeface="Avenir Next LT Pro" panose="020B0504020202020204" pitchFamily="34" charset="0"/>
              </a:rPr>
              <a:t>yₘᵢ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n-US" sz="2400" i="1" dirty="0">
                <a:latin typeface="Avenir Next LT Pro" panose="020B0504020202020204" pitchFamily="34" charset="0"/>
              </a:rPr>
              <a:t> = (</a:t>
            </a:r>
            <a:r>
              <a:rPr lang="en-US" sz="2400" i="1" dirty="0" err="1">
                <a:latin typeface="Avenir Next LT Pro" panose="020B0504020202020204" pitchFamily="34" charset="0"/>
              </a:rPr>
              <a:t>y</a:t>
            </a:r>
            <a:r>
              <a:rPr lang="en-US" sz="2400" i="1" baseline="-20000" dirty="0" err="1">
                <a:latin typeface="Avenir Next LT Pro" panose="020B0504020202020204" pitchFamily="34" charset="0"/>
              </a:rPr>
              <a:t>A</a:t>
            </a:r>
            <a:r>
              <a:rPr lang="en-US" sz="2400" i="1" dirty="0">
                <a:latin typeface="Avenir Next LT Pro" panose="020B0504020202020204" pitchFamily="34" charset="0"/>
              </a:rPr>
              <a:t> + </a:t>
            </a:r>
            <a:r>
              <a:rPr lang="en-US" sz="2400" i="1" dirty="0" err="1">
                <a:latin typeface="Avenir Next LT Pro" panose="020B0504020202020204" pitchFamily="34" charset="0"/>
              </a:rPr>
              <a:t>y</a:t>
            </a:r>
            <a:r>
              <a:rPr lang="en-US" sz="2400" i="1" baseline="-20000" dirty="0" err="1">
                <a:latin typeface="Avenir Next LT Pro" panose="020B0504020202020204" pitchFamily="34" charset="0"/>
              </a:rPr>
              <a:t>B</a:t>
            </a:r>
            <a:r>
              <a:rPr lang="en-US" sz="2400" i="1" dirty="0">
                <a:latin typeface="Avenir Next LT Pro" panose="020B0504020202020204" pitchFamily="34" charset="0"/>
              </a:rPr>
              <a:t>) / 2</a:t>
            </a:r>
            <a:endParaRPr lang="en-US" sz="2400" dirty="0"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2400" i="1" dirty="0">
                <a:latin typeface="Avenir Next LT Pro" panose="020B0504020202020204" pitchFamily="34" charset="0"/>
              </a:rPr>
              <a:t>y' = yₘᵢ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s-ES" sz="2400" i="1" dirty="0">
                <a:latin typeface="Avenir Next LT Pro" panose="020B0504020202020204" pitchFamily="34" charset="0"/>
              </a:rPr>
              <a:t> + (y - y 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s-ES" sz="2400" i="1" dirty="0">
                <a:latin typeface="Avenir Next LT Pro" panose="020B0504020202020204" pitchFamily="34" charset="0"/>
              </a:rPr>
              <a:t>) · sᵧ</a:t>
            </a:r>
          </a:p>
          <a:p>
            <a:pPr marL="0" indent="0" algn="ctr">
              <a:buNone/>
            </a:pPr>
            <a:endParaRPr lang="es-ES" sz="2400" i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s-ES" sz="1400" b="1" dirty="0">
                <a:latin typeface="Avenir Next LT Pro" panose="020B0504020202020204" pitchFamily="34" charset="0"/>
              </a:rPr>
              <a:t>Step </a:t>
            </a:r>
            <a:r>
              <a:rPr lang="es-ES" sz="1400" b="1" dirty="0" err="1">
                <a:latin typeface="Avenir Next LT Pro" panose="020B0504020202020204" pitchFamily="34" charset="0"/>
              </a:rPr>
              <a:t>Size</a:t>
            </a:r>
            <a:r>
              <a:rPr lang="es-ES" sz="1400" b="1" dirty="0">
                <a:latin typeface="Avenir Next LT Pro" panose="020B0504020202020204" pitchFamily="34" charset="0"/>
              </a:rPr>
              <a:t> = </a:t>
            </a:r>
            <a:r>
              <a:rPr lang="es-ES" sz="1400" dirty="0">
                <a:latin typeface="Avenir Next LT Pro" panose="020B0504020202020204" pitchFamily="34" charset="0"/>
              </a:rPr>
              <a:t>0.15</a:t>
            </a:r>
            <a:endParaRPr lang="es-ES" sz="2000" dirty="0">
              <a:latin typeface="Avenir Next LT Pro" panose="020B05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1C432BE-A462-332B-270F-77F63F90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71" t="-281" r="-323" b="-985"/>
          <a:stretch/>
        </p:blipFill>
        <p:spPr>
          <a:xfrm>
            <a:off x="12249620" y="1230371"/>
            <a:ext cx="4278936" cy="5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7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726F3-C565-A4A4-43A0-A2B4FD73B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9EF27A-4137-AE5E-84FA-6CD80D7C2249}"/>
              </a:ext>
            </a:extLst>
          </p:cNvPr>
          <p:cNvSpPr/>
          <p:nvPr/>
        </p:nvSpPr>
        <p:spPr>
          <a:xfrm>
            <a:off x="4050563" y="4900614"/>
            <a:ext cx="4090874" cy="15922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5B4FD9-95F5-8C6B-59EC-AD17ABFB179F}"/>
              </a:ext>
            </a:extLst>
          </p:cNvPr>
          <p:cNvSpPr/>
          <p:nvPr/>
        </p:nvSpPr>
        <p:spPr>
          <a:xfrm>
            <a:off x="4050563" y="3990976"/>
            <a:ext cx="4090874" cy="9096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F0F4A-0397-96ED-89EB-E1B6AF879545}"/>
              </a:ext>
            </a:extLst>
          </p:cNvPr>
          <p:cNvSpPr/>
          <p:nvPr/>
        </p:nvSpPr>
        <p:spPr>
          <a:xfrm>
            <a:off x="4050563" y="2438400"/>
            <a:ext cx="4090874" cy="1552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2A0A7-8F9B-C474-0D50-D9353829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Ambiguity Calibration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2B3908-80C3-C815-81F9-1CB319CF5A35}"/>
              </a:ext>
            </a:extLst>
          </p:cNvPr>
          <p:cNvSpPr txBox="1">
            <a:spLocks/>
          </p:cNvSpPr>
          <p:nvPr/>
        </p:nvSpPr>
        <p:spPr>
          <a:xfrm>
            <a:off x="4050563" y="1819274"/>
            <a:ext cx="4090874" cy="44767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venir Next LT Pro" panose="020B0504020202020204" pitchFamily="34" charset="0"/>
              </a:rPr>
              <a:t>Staircase Calibration</a:t>
            </a:r>
          </a:p>
          <a:p>
            <a:pPr marL="0" indent="0" algn="ctr">
              <a:buNone/>
            </a:pPr>
            <a:endParaRPr lang="en-US" sz="1400" kern="1200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400" kern="1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Second Order (SO) and Motion Energy (ME)</a:t>
            </a:r>
          </a:p>
          <a:p>
            <a:pPr marL="0" indent="0" algn="ctr">
              <a:buNone/>
            </a:pPr>
            <a:r>
              <a:rPr lang="en-US" sz="1400" kern="1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10° from fixation</a:t>
            </a:r>
            <a:endParaRPr lang="en-US" sz="1400" dirty="0"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Direction Discrimination Task – Left/Right</a:t>
            </a:r>
          </a:p>
          <a:p>
            <a:pPr marL="173736" indent="0" algn="ctr" rtl="0" eaLnBrk="1" latinLnBrk="0" hangingPunct="1">
              <a:buClrTx/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Confidence Rating – sure/unsure</a:t>
            </a:r>
          </a:p>
          <a:p>
            <a:pPr marL="173736" indent="0" algn="ctr" rtl="0" eaLnBrk="1" latinLnBrk="0" hangingPunct="1">
              <a:buClrTx/>
              <a:buSzPts val="1800"/>
              <a:buNone/>
            </a:pPr>
            <a:endParaRPr lang="en-US" sz="1400" dirty="0">
              <a:effectLst/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3 correct – up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1 incorrect or low confidence – down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Min 75 trials – Max 100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75% - 85% accuracy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5 Reversals in last 20 trials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Avenir Next LT Pro" panose="020B0504020202020204" pitchFamily="34" charset="0"/>
              </a:rPr>
              <a:t>0.075 SD of last 10 Reversals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venir Next LT Pro" panose="020B050402020202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AFD968-2EF8-EF3E-FD60-B99EA79B2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015" y="1957387"/>
            <a:ext cx="3540486" cy="29432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venir Next LT Pro" panose="020B0504020202020204" pitchFamily="34" charset="0"/>
              </a:rPr>
              <a:t>Horizontal Squish</a:t>
            </a:r>
          </a:p>
          <a:p>
            <a:pPr marL="0" indent="0" algn="ctr">
              <a:buNone/>
            </a:pPr>
            <a:endParaRPr lang="en-US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2400" i="1" dirty="0">
                <a:latin typeface="Avenir Next LT Pro" panose="020B0504020202020204" pitchFamily="34" charset="0"/>
              </a:rPr>
              <a:t>x' = cₓ + (x - cₓ) · sₓ</a:t>
            </a:r>
          </a:p>
          <a:p>
            <a:pPr marL="0" indent="0" algn="ctr">
              <a:buNone/>
            </a:pPr>
            <a:endParaRPr lang="en-US" sz="12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endParaRPr lang="en-US" sz="12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200" b="1" dirty="0">
                <a:latin typeface="Avenir Next LT Pro" panose="020B0504020202020204" pitchFamily="34" charset="0"/>
              </a:rPr>
              <a:t>Step Size = </a:t>
            </a:r>
            <a:r>
              <a:rPr lang="en-US" sz="1200" dirty="0">
                <a:latin typeface="Avenir Next LT Pro" panose="020B0504020202020204" pitchFamily="34" charset="0"/>
              </a:rPr>
              <a:t>0.10</a:t>
            </a:r>
            <a:endParaRPr lang="en-US" sz="1200" b="1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Avenir Next LT Pro" panose="020B0504020202020204" pitchFamily="34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551C4FF-3E11-01D7-2D2C-0B4CAA99706E}"/>
              </a:ext>
            </a:extLst>
          </p:cNvPr>
          <p:cNvSpPr txBox="1">
            <a:spLocks/>
          </p:cNvSpPr>
          <p:nvPr/>
        </p:nvSpPr>
        <p:spPr>
          <a:xfrm>
            <a:off x="8227874" y="1819274"/>
            <a:ext cx="3642111" cy="2876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venir Next LT Pro" panose="020B0504020202020204" pitchFamily="34" charset="0"/>
              </a:rPr>
              <a:t>Vertical Squish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s-ES" sz="2400" i="1" dirty="0">
                <a:latin typeface="Avenir Next LT Pro" panose="020B0504020202020204" pitchFamily="34" charset="0"/>
              </a:rPr>
              <a:t>yₘᵢ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n-US" sz="2400" i="1" dirty="0">
                <a:latin typeface="Avenir Next LT Pro" panose="020B0504020202020204" pitchFamily="34" charset="0"/>
              </a:rPr>
              <a:t> = (</a:t>
            </a:r>
            <a:r>
              <a:rPr lang="en-US" sz="2400" i="1" dirty="0" err="1">
                <a:latin typeface="Avenir Next LT Pro" panose="020B0504020202020204" pitchFamily="34" charset="0"/>
              </a:rPr>
              <a:t>y</a:t>
            </a:r>
            <a:r>
              <a:rPr lang="en-US" sz="2400" i="1" baseline="-20000" dirty="0" err="1">
                <a:latin typeface="Avenir Next LT Pro" panose="020B0504020202020204" pitchFamily="34" charset="0"/>
              </a:rPr>
              <a:t>A</a:t>
            </a:r>
            <a:r>
              <a:rPr lang="en-US" sz="2400" i="1" dirty="0">
                <a:latin typeface="Avenir Next LT Pro" panose="020B0504020202020204" pitchFamily="34" charset="0"/>
              </a:rPr>
              <a:t> + </a:t>
            </a:r>
            <a:r>
              <a:rPr lang="en-US" sz="2400" i="1" dirty="0" err="1">
                <a:latin typeface="Avenir Next LT Pro" panose="020B0504020202020204" pitchFamily="34" charset="0"/>
              </a:rPr>
              <a:t>y</a:t>
            </a:r>
            <a:r>
              <a:rPr lang="en-US" sz="2400" i="1" baseline="-20000" dirty="0" err="1">
                <a:latin typeface="Avenir Next LT Pro" panose="020B0504020202020204" pitchFamily="34" charset="0"/>
              </a:rPr>
              <a:t>B</a:t>
            </a:r>
            <a:r>
              <a:rPr lang="en-US" sz="2400" i="1" dirty="0">
                <a:latin typeface="Avenir Next LT Pro" panose="020B0504020202020204" pitchFamily="34" charset="0"/>
              </a:rPr>
              <a:t>) / 2</a:t>
            </a:r>
            <a:endParaRPr lang="en-US" sz="2400" dirty="0">
              <a:latin typeface="Avenir Next LT Pro" panose="020B05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2400" i="1" dirty="0">
                <a:latin typeface="Avenir Next LT Pro" panose="020B0504020202020204" pitchFamily="34" charset="0"/>
              </a:rPr>
              <a:t>y' = yₘᵢ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s-ES" sz="2400" i="1" dirty="0">
                <a:latin typeface="Avenir Next LT Pro" panose="020B0504020202020204" pitchFamily="34" charset="0"/>
              </a:rPr>
              <a:t> + (y - y ₘᵢ</a:t>
            </a:r>
            <a:r>
              <a:rPr lang="es-ES" sz="2400" i="1" baseline="-20000" dirty="0">
                <a:latin typeface="Avenir Next LT Pro" panose="020B0504020202020204" pitchFamily="34" charset="0"/>
              </a:rPr>
              <a:t>d</a:t>
            </a:r>
            <a:r>
              <a:rPr lang="es-ES" sz="2400" i="1" dirty="0">
                <a:latin typeface="Avenir Next LT Pro" panose="020B0504020202020204" pitchFamily="34" charset="0"/>
              </a:rPr>
              <a:t>) · sᵧ</a:t>
            </a:r>
          </a:p>
          <a:p>
            <a:pPr marL="0" indent="0" algn="ctr">
              <a:buNone/>
            </a:pPr>
            <a:endParaRPr lang="es-ES" sz="2400" i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s-ES" sz="1400" b="1" dirty="0">
                <a:latin typeface="Avenir Next LT Pro" panose="020B0504020202020204" pitchFamily="34" charset="0"/>
              </a:rPr>
              <a:t>Step </a:t>
            </a:r>
            <a:r>
              <a:rPr lang="es-ES" sz="1400" b="1" dirty="0" err="1">
                <a:latin typeface="Avenir Next LT Pro" panose="020B0504020202020204" pitchFamily="34" charset="0"/>
              </a:rPr>
              <a:t>Size</a:t>
            </a:r>
            <a:r>
              <a:rPr lang="es-ES" sz="1400" b="1" dirty="0">
                <a:latin typeface="Avenir Next LT Pro" panose="020B0504020202020204" pitchFamily="34" charset="0"/>
              </a:rPr>
              <a:t> = </a:t>
            </a:r>
            <a:r>
              <a:rPr lang="es-ES" sz="1400" dirty="0">
                <a:latin typeface="Avenir Next LT Pro" panose="020B0504020202020204" pitchFamily="34" charset="0"/>
              </a:rPr>
              <a:t>0.15</a:t>
            </a:r>
            <a:endParaRPr lang="es-ES" sz="2000" dirty="0">
              <a:latin typeface="Avenir Next LT Pro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C6F40-2E95-FC2C-83CB-DA9FD27F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71" t="-281" r="-323" b="-985"/>
          <a:stretch/>
        </p:blipFill>
        <p:spPr>
          <a:xfrm>
            <a:off x="3905720" y="1230371"/>
            <a:ext cx="4278936" cy="5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0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1110</Words>
  <Application>Microsoft Office PowerPoint</Application>
  <PresentationFormat>Widescreen</PresentationFormat>
  <Paragraphs>241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Avenir Next LT Pro</vt:lpstr>
      <vt:lpstr>Avenir Next LT Pro Light</vt:lpstr>
      <vt:lpstr>Courier New</vt:lpstr>
      <vt:lpstr>Office Theme</vt:lpstr>
      <vt:lpstr>Biological Motion From Second-Order and Motion-Energy Cues across Eccentricity</vt:lpstr>
      <vt:lpstr>PowerPoint Presentation</vt:lpstr>
      <vt:lpstr>PowerPoint Presentation</vt:lpstr>
      <vt:lpstr>Motion types</vt:lpstr>
      <vt:lpstr>PowerPoint Presentation</vt:lpstr>
      <vt:lpstr>Ambiguity Calibration</vt:lpstr>
      <vt:lpstr>Ambiguity Calibration</vt:lpstr>
      <vt:lpstr>Ambiguity Calibration</vt:lpstr>
      <vt:lpstr>Ambiguity Calibration</vt:lpstr>
      <vt:lpstr>Ambiguity Calibration</vt:lpstr>
      <vt:lpstr>Ambiguity Calibration</vt:lpstr>
      <vt:lpstr>Calibration Staircase SO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(학생) AZIM CHYNGOZHOEV (새내기학부)</dc:creator>
  <cp:lastModifiedBy>Azim Chyngozhoev</cp:lastModifiedBy>
  <cp:revision>2</cp:revision>
  <dcterms:created xsi:type="dcterms:W3CDTF">2025-05-29T10:19:31Z</dcterms:created>
  <dcterms:modified xsi:type="dcterms:W3CDTF">2025-12-14T04:36:57Z</dcterms:modified>
</cp:coreProperties>
</file>